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0"/>
  </p:notesMasterIdLst>
  <p:sldIdLst>
    <p:sldId id="256" r:id="rId2"/>
    <p:sldId id="257" r:id="rId3"/>
    <p:sldId id="265" r:id="rId4"/>
    <p:sldId id="264" r:id="rId5"/>
    <p:sldId id="268" r:id="rId6"/>
    <p:sldId id="262" r:id="rId7"/>
    <p:sldId id="260" r:id="rId8"/>
    <p:sldId id="263" r:id="rId9"/>
    <p:sldId id="266" r:id="rId10"/>
    <p:sldId id="275" r:id="rId11"/>
    <p:sldId id="274" r:id="rId12"/>
    <p:sldId id="276" r:id="rId13"/>
    <p:sldId id="277" r:id="rId14"/>
    <p:sldId id="278" r:id="rId15"/>
    <p:sldId id="279" r:id="rId16"/>
    <p:sldId id="282" r:id="rId17"/>
    <p:sldId id="280" r:id="rId18"/>
    <p:sldId id="281" r:id="rId19"/>
    <p:sldId id="283" r:id="rId20"/>
    <p:sldId id="273" r:id="rId21"/>
    <p:sldId id="270" r:id="rId22"/>
    <p:sldId id="271" r:id="rId23"/>
    <p:sldId id="286" r:id="rId24"/>
    <p:sldId id="287" r:id="rId25"/>
    <p:sldId id="272" r:id="rId26"/>
    <p:sldId id="289" r:id="rId27"/>
    <p:sldId id="290" r:id="rId28"/>
    <p:sldId id="292" r:id="rId29"/>
    <p:sldId id="293" r:id="rId30"/>
    <p:sldId id="294" r:id="rId31"/>
    <p:sldId id="296" r:id="rId32"/>
    <p:sldId id="297" r:id="rId33"/>
    <p:sldId id="258" r:id="rId34"/>
    <p:sldId id="259" r:id="rId35"/>
    <p:sldId id="261" r:id="rId36"/>
    <p:sldId id="298" r:id="rId37"/>
    <p:sldId id="269" r:id="rId38"/>
    <p:sldId id="305" r:id="rId39"/>
    <p:sldId id="319" r:id="rId40"/>
    <p:sldId id="303" r:id="rId41"/>
    <p:sldId id="304" r:id="rId42"/>
    <p:sldId id="300" r:id="rId43"/>
    <p:sldId id="318" r:id="rId44"/>
    <p:sldId id="308" r:id="rId45"/>
    <p:sldId id="309" r:id="rId46"/>
    <p:sldId id="310" r:id="rId47"/>
    <p:sldId id="311" r:id="rId48"/>
    <p:sldId id="312" r:id="rId49"/>
    <p:sldId id="307" r:id="rId50"/>
    <p:sldId id="314" r:id="rId51"/>
    <p:sldId id="313" r:id="rId52"/>
    <p:sldId id="315" r:id="rId53"/>
    <p:sldId id="316" r:id="rId54"/>
    <p:sldId id="317" r:id="rId55"/>
    <p:sldId id="285" r:id="rId56"/>
    <p:sldId id="284" r:id="rId57"/>
    <p:sldId id="267" r:id="rId58"/>
    <p:sldId id="32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261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84F81-82F7-4BDC-9EAE-BFCC76050CF0}" type="datetimeFigureOut">
              <a:rPr lang="en-US" smtClean="0"/>
              <a:pPr/>
              <a:t>6/30/2014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61C85-4146-48BA-95FB-E307AE195F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261C85-4146-48BA-95FB-E307AE195F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CE7088-008E-418E-BB3C-CAC42B9B4327}" type="datetimeFigureOut">
              <a:rPr lang="en-US" smtClean="0"/>
              <a:pPr/>
              <a:t>6/30/2014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06C25A7-ACB9-46F8-AABE-A2684D1BF4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C25A7-ACB9-46F8-AABE-A2684D1BF4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C25A7-ACB9-46F8-AABE-A2684D1BF4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C25A7-ACB9-46F8-AABE-A2684D1BF41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C25A7-ACB9-46F8-AABE-A2684D1BF41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6C25A7-ACB9-46F8-AABE-A2684D1BF41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6C25A7-ACB9-46F8-AABE-A2684D1BF4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6C25A7-ACB9-46F8-AABE-A2684D1BF41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CE7088-008E-418E-BB3C-CAC42B9B4327}" type="datetimeFigureOut">
              <a:rPr lang="en-US" smtClean="0"/>
              <a:pPr/>
              <a:t>6/30/2014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6C25A7-ACB9-46F8-AABE-A2684D1BF4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3CE7088-008E-418E-BB3C-CAC42B9B4327}" type="datetimeFigureOut">
              <a:rPr lang="en-US" smtClean="0"/>
              <a:pPr/>
              <a:t>6/30/2014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6C25A7-ACB9-46F8-AABE-A2684D1BF4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CE7088-008E-418E-BB3C-CAC42B9B4327}" type="datetimeFigureOut">
              <a:rPr lang="en-US" smtClean="0"/>
              <a:pPr/>
              <a:t>6/30/2014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06C25A7-ACB9-46F8-AABE-A2684D1BF41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CE7088-008E-418E-BB3C-CAC42B9B4327}" type="datetimeFigureOut">
              <a:rPr lang="en-US" smtClean="0"/>
              <a:pPr/>
              <a:t>6/30/2014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6C25A7-ACB9-46F8-AABE-A2684D1BF4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ikihow.com/Check-Your-Blood-Pressure-with-a-Sphygmomanometer"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7772400" cy="1143000"/>
          </a:xfrm>
        </p:spPr>
        <p:txBody>
          <a:bodyPr>
            <a:normAutofit/>
          </a:bodyPr>
          <a:lstStyle/>
          <a:p>
            <a:r>
              <a:rPr lang="en-US" dirty="0" smtClean="0"/>
              <a:t>Los Medicos </a:t>
            </a:r>
            <a:r>
              <a:rPr lang="en-US" dirty="0" err="1" smtClean="0"/>
              <a:t>Voladores</a:t>
            </a:r>
            <a:endParaRPr lang="en-US" dirty="0"/>
          </a:p>
        </p:txBody>
      </p:sp>
      <p:sp>
        <p:nvSpPr>
          <p:cNvPr id="3" name="Subtitle 2"/>
          <p:cNvSpPr>
            <a:spLocks noGrp="1"/>
          </p:cNvSpPr>
          <p:nvPr>
            <p:ph type="subTitle" idx="1"/>
          </p:nvPr>
        </p:nvSpPr>
        <p:spPr>
          <a:xfrm>
            <a:off x="4495800" y="2057400"/>
            <a:ext cx="4343400" cy="685800"/>
          </a:xfrm>
        </p:spPr>
        <p:txBody>
          <a:bodyPr/>
          <a:lstStyle/>
          <a:p>
            <a:r>
              <a:rPr lang="en-US" dirty="0" smtClean="0"/>
              <a:t>Medical Assisting Class</a:t>
            </a:r>
            <a:endParaRPr lang="en-US" dirty="0"/>
          </a:p>
        </p:txBody>
      </p:sp>
      <p:pic>
        <p:nvPicPr>
          <p:cNvPr id="5" name="Picture 4" descr="lmv-logo-trans-with-translation.png"/>
          <p:cNvPicPr>
            <a:picLocks noChangeAspect="1"/>
          </p:cNvPicPr>
          <p:nvPr/>
        </p:nvPicPr>
        <p:blipFill>
          <a:blip r:embed="rId2" cstate="print"/>
          <a:stretch>
            <a:fillRect/>
          </a:stretch>
        </p:blipFill>
        <p:spPr>
          <a:xfrm>
            <a:off x="533400" y="381000"/>
            <a:ext cx="3426185" cy="3763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Taking Pulse </a:t>
            </a:r>
            <a:endParaRPr lang="en-US" dirty="0"/>
          </a:p>
        </p:txBody>
      </p:sp>
      <p:pic>
        <p:nvPicPr>
          <p:cNvPr id="6" name="Content Placeholder 5" descr="pulse.jpg"/>
          <p:cNvPicPr>
            <a:picLocks noGrp="1" noChangeAspect="1"/>
          </p:cNvPicPr>
          <p:nvPr>
            <p:ph idx="1"/>
          </p:nvPr>
        </p:nvPicPr>
        <p:blipFill>
          <a:blip r:embed="rId2" cstate="print"/>
          <a:stretch>
            <a:fillRect/>
          </a:stretch>
        </p:blipFill>
        <p:spPr>
          <a:xfrm>
            <a:off x="2095500" y="2367756"/>
            <a:ext cx="4953000" cy="27527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Don't use your thumb, as it has its own pulse. Find the radial pulse. This is also known as the pulse on the inside of the wrist. Use the pads of two fingers. Place these just below the wrist creases at the base of the thumb. Press lightly until you feel a pulse (blood pulsing under your fingers). If necessary, move fingers around until you feel the pulse.</a:t>
            </a:r>
          </a:p>
          <a:p>
            <a:endParaRPr lang="en-US" dirty="0"/>
          </a:p>
        </p:txBody>
      </p:sp>
      <p:sp>
        <p:nvSpPr>
          <p:cNvPr id="3" name="Title 2"/>
          <p:cNvSpPr>
            <a:spLocks noGrp="1"/>
          </p:cNvSpPr>
          <p:nvPr>
            <p:ph type="title"/>
          </p:nvPr>
        </p:nvSpPr>
        <p:spPr>
          <a:xfrm>
            <a:off x="457200" y="228600"/>
            <a:ext cx="8229600" cy="1143000"/>
          </a:xfrm>
        </p:spPr>
        <p:txBody>
          <a:bodyPr>
            <a:normAutofit/>
          </a:bodyPr>
          <a:lstStyle/>
          <a:p>
            <a:r>
              <a:rPr lang="en-US" dirty="0" smtClean="0"/>
              <a:t>Use your fingers. </a:t>
            </a:r>
            <a:endParaRPr lang="en-US" dirty="0"/>
          </a:p>
        </p:txBody>
      </p:sp>
      <p:pic>
        <p:nvPicPr>
          <p:cNvPr id="4" name="Picture 3" descr="670px-Check-Your-Pulse-Step-1Bullet1.jpg"/>
          <p:cNvPicPr>
            <a:picLocks noChangeAspect="1"/>
          </p:cNvPicPr>
          <p:nvPr/>
        </p:nvPicPr>
        <p:blipFill>
          <a:blip r:embed="rId2" cstate="print"/>
          <a:stretch>
            <a:fillRect/>
          </a:stretch>
        </p:blipFill>
        <p:spPr>
          <a:xfrm>
            <a:off x="5745230" y="4876800"/>
            <a:ext cx="3093970" cy="1981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05000"/>
            <a:ext cx="3657600" cy="3581400"/>
          </a:xfrm>
        </p:spPr>
        <p:txBody>
          <a:bodyPr>
            <a:normAutofit/>
          </a:bodyPr>
          <a:lstStyle/>
          <a:p>
            <a:r>
              <a:rPr lang="en-US" dirty="0" smtClean="0"/>
              <a:t>Use a watch or clock with a second hand. Make a note of the rate of the pulse, which is the number of beats per minute. </a:t>
            </a:r>
            <a:endParaRPr lang="en-US" dirty="0"/>
          </a:p>
        </p:txBody>
      </p:sp>
      <p:sp>
        <p:nvSpPr>
          <p:cNvPr id="3" name="Title 2"/>
          <p:cNvSpPr>
            <a:spLocks noGrp="1"/>
          </p:cNvSpPr>
          <p:nvPr>
            <p:ph type="title"/>
          </p:nvPr>
        </p:nvSpPr>
        <p:spPr/>
        <p:txBody>
          <a:bodyPr>
            <a:normAutofit/>
          </a:bodyPr>
          <a:lstStyle/>
          <a:p>
            <a:r>
              <a:rPr lang="en-US" dirty="0" smtClean="0"/>
              <a:t>Check and Record Heart Rate. </a:t>
            </a:r>
            <a:endParaRPr lang="en-US" dirty="0"/>
          </a:p>
        </p:txBody>
      </p:sp>
      <p:pic>
        <p:nvPicPr>
          <p:cNvPr id="4" name="Picture 3" descr="photo-clock5.jpg"/>
          <p:cNvPicPr>
            <a:picLocks noChangeAspect="1"/>
          </p:cNvPicPr>
          <p:nvPr/>
        </p:nvPicPr>
        <p:blipFill>
          <a:blip r:embed="rId2" cstate="print"/>
          <a:stretch>
            <a:fillRect/>
          </a:stretch>
        </p:blipFill>
        <p:spPr>
          <a:xfrm>
            <a:off x="4800600" y="1905000"/>
            <a:ext cx="3657600" cy="3657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25963"/>
          </a:xfrm>
        </p:spPr>
        <p:txBody>
          <a:bodyPr>
            <a:normAutofit/>
          </a:bodyPr>
          <a:lstStyle/>
          <a:p>
            <a:r>
              <a:rPr lang="en-US" dirty="0" smtClean="0"/>
              <a:t>For adults, normal heart rate is 60-100 beats per minute. For children under age 18, normal heart rate is 70-100 beats per minute. This is the heart rate at rest. </a:t>
            </a:r>
            <a:endParaRPr lang="en-US" dirty="0" smtClean="0"/>
          </a:p>
          <a:p>
            <a:r>
              <a:rPr lang="en-US" dirty="0" smtClean="0"/>
              <a:t>You </a:t>
            </a:r>
            <a:r>
              <a:rPr lang="en-US" dirty="0" smtClean="0"/>
              <a:t>can determine </a:t>
            </a:r>
            <a:r>
              <a:rPr lang="en-US" dirty="0" smtClean="0"/>
              <a:t>heart </a:t>
            </a:r>
            <a:r>
              <a:rPr lang="en-US" dirty="0" smtClean="0"/>
              <a:t>rate by </a:t>
            </a:r>
            <a:r>
              <a:rPr lang="en-US" dirty="0" smtClean="0"/>
              <a:t>counting  </a:t>
            </a:r>
            <a:r>
              <a:rPr lang="en-US" dirty="0" smtClean="0"/>
              <a:t>pulse for 15 seconds				   and multiplying that 			    number by 4.</a:t>
            </a:r>
          </a:p>
          <a:p>
            <a:endParaRPr lang="en-US" dirty="0"/>
          </a:p>
        </p:txBody>
      </p:sp>
      <p:sp>
        <p:nvSpPr>
          <p:cNvPr id="3" name="Title 2"/>
          <p:cNvSpPr>
            <a:spLocks noGrp="1"/>
          </p:cNvSpPr>
          <p:nvPr>
            <p:ph type="title"/>
          </p:nvPr>
        </p:nvSpPr>
        <p:spPr/>
        <p:txBody>
          <a:bodyPr>
            <a:normAutofit fontScale="90000"/>
          </a:bodyPr>
          <a:lstStyle/>
          <a:p>
            <a:r>
              <a:rPr lang="en-US" dirty="0" smtClean="0"/>
              <a:t>Determine the Normal Heart Rate. </a:t>
            </a:r>
            <a:endParaRPr lang="en-US" dirty="0"/>
          </a:p>
        </p:txBody>
      </p:sp>
      <p:pic>
        <p:nvPicPr>
          <p:cNvPr id="5" name="Picture 4" descr="top10_heart_beat.jpg"/>
          <p:cNvPicPr>
            <a:picLocks noChangeAspect="1"/>
          </p:cNvPicPr>
          <p:nvPr/>
        </p:nvPicPr>
        <p:blipFill>
          <a:blip r:embed="rId2" cstate="print"/>
          <a:stretch>
            <a:fillRect/>
          </a:stretch>
        </p:blipFill>
        <p:spPr>
          <a:xfrm>
            <a:off x="4800600" y="4114800"/>
            <a:ext cx="4114800" cy="2743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614671"/>
          </a:xfrm>
        </p:spPr>
        <p:txBody>
          <a:bodyPr>
            <a:normAutofit/>
          </a:bodyPr>
          <a:lstStyle/>
          <a:p>
            <a:r>
              <a:rPr lang="en-US" dirty="0" smtClean="0"/>
              <a:t>The pulse's strength cannot be calculated. While feeling pulse, you should decide whether the pulse is:</a:t>
            </a:r>
          </a:p>
          <a:p>
            <a:endParaRPr lang="en-US" dirty="0" smtClean="0"/>
          </a:p>
          <a:p>
            <a:r>
              <a:rPr lang="en-US" dirty="0" smtClean="0"/>
              <a:t>"weak“</a:t>
            </a:r>
          </a:p>
          <a:p>
            <a:r>
              <a:rPr lang="en-US" dirty="0" smtClean="0"/>
              <a:t>"faint“</a:t>
            </a:r>
          </a:p>
          <a:p>
            <a:r>
              <a:rPr lang="en-US" dirty="0" smtClean="0"/>
              <a:t>"strong”</a:t>
            </a:r>
          </a:p>
          <a:p>
            <a:r>
              <a:rPr lang="en-US" dirty="0" smtClean="0"/>
              <a:t>"bounding".</a:t>
            </a:r>
            <a:endParaRPr lang="en-US" dirty="0"/>
          </a:p>
        </p:txBody>
      </p:sp>
      <p:sp>
        <p:nvSpPr>
          <p:cNvPr id="3" name="Title 2"/>
          <p:cNvSpPr>
            <a:spLocks noGrp="1"/>
          </p:cNvSpPr>
          <p:nvPr>
            <p:ph type="title"/>
          </p:nvPr>
        </p:nvSpPr>
        <p:spPr/>
        <p:txBody>
          <a:bodyPr>
            <a:normAutofit/>
          </a:bodyPr>
          <a:lstStyle/>
          <a:p>
            <a:r>
              <a:rPr lang="en-US" dirty="0" smtClean="0"/>
              <a:t>Check the Strength of the Pulse</a:t>
            </a:r>
            <a:endParaRPr lang="en-US" dirty="0"/>
          </a:p>
        </p:txBody>
      </p:sp>
      <p:pic>
        <p:nvPicPr>
          <p:cNvPr id="4" name="Picture 3" descr="weak_strong_patent_versus.jpg"/>
          <p:cNvPicPr>
            <a:picLocks noChangeAspect="1"/>
          </p:cNvPicPr>
          <p:nvPr/>
        </p:nvPicPr>
        <p:blipFill>
          <a:blip r:embed="rId2" cstate="print"/>
          <a:stretch>
            <a:fillRect/>
          </a:stretch>
        </p:blipFill>
        <p:spPr>
          <a:xfrm>
            <a:off x="3733800" y="2590800"/>
            <a:ext cx="5066555" cy="33813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343400"/>
            <a:ext cx="8991600" cy="2514600"/>
          </a:xfrm>
        </p:spPr>
        <p:txBody>
          <a:bodyPr>
            <a:normAutofit/>
          </a:bodyPr>
          <a:lstStyle/>
          <a:p>
            <a:r>
              <a:rPr lang="en-US" dirty="0" smtClean="0"/>
              <a:t>This is a measurement of </a:t>
            </a:r>
            <a:r>
              <a:rPr lang="en-US" dirty="0" smtClean="0"/>
              <a:t>the</a:t>
            </a:r>
            <a:r>
              <a:rPr lang="en-US" dirty="0" smtClean="0"/>
              <a:t> </a:t>
            </a:r>
            <a:r>
              <a:rPr lang="en-US" dirty="0" smtClean="0"/>
              <a:t>heart's pulsations and the pauses between them. If </a:t>
            </a:r>
            <a:r>
              <a:rPr lang="en-US" dirty="0" smtClean="0"/>
              <a:t>the</a:t>
            </a:r>
            <a:r>
              <a:rPr lang="en-US" dirty="0" smtClean="0"/>
              <a:t> </a:t>
            </a:r>
            <a:r>
              <a:rPr lang="en-US" dirty="0" smtClean="0"/>
              <a:t>pulse is steady, it should be marked as regular. If you detect a skip or other oddity about </a:t>
            </a:r>
            <a:r>
              <a:rPr lang="en-US" dirty="0" smtClean="0"/>
              <a:t>the</a:t>
            </a:r>
            <a:r>
              <a:rPr lang="en-US" dirty="0" smtClean="0"/>
              <a:t> </a:t>
            </a:r>
            <a:r>
              <a:rPr lang="en-US" dirty="0" smtClean="0"/>
              <a:t>pulse,  				</a:t>
            </a:r>
            <a:r>
              <a:rPr lang="en-US" dirty="0" smtClean="0"/>
              <a:t>		it </a:t>
            </a:r>
            <a:r>
              <a:rPr lang="en-US" dirty="0" smtClean="0"/>
              <a:t>may be irregular.</a:t>
            </a:r>
            <a:endParaRPr lang="en-US" dirty="0"/>
          </a:p>
        </p:txBody>
      </p:sp>
      <p:sp>
        <p:nvSpPr>
          <p:cNvPr id="3" name="Title 2"/>
          <p:cNvSpPr>
            <a:spLocks noGrp="1"/>
          </p:cNvSpPr>
          <p:nvPr>
            <p:ph type="title"/>
          </p:nvPr>
        </p:nvSpPr>
        <p:spPr/>
        <p:txBody>
          <a:bodyPr>
            <a:normAutofit/>
          </a:bodyPr>
          <a:lstStyle/>
          <a:p>
            <a:r>
              <a:rPr lang="en-US" dirty="0" smtClean="0"/>
              <a:t>Check the Rhythm of the Pulse. </a:t>
            </a:r>
            <a:endParaRPr lang="en-US" dirty="0"/>
          </a:p>
        </p:txBody>
      </p:sp>
      <p:pic>
        <p:nvPicPr>
          <p:cNvPr id="4" name="Picture 3" descr="heart-arrhythmia.jpg"/>
          <p:cNvPicPr>
            <a:picLocks noChangeAspect="1"/>
          </p:cNvPicPr>
          <p:nvPr/>
        </p:nvPicPr>
        <p:blipFill>
          <a:blip r:embed="rId2" cstate="print"/>
          <a:stretch>
            <a:fillRect/>
          </a:stretch>
        </p:blipFill>
        <p:spPr>
          <a:xfrm>
            <a:off x="1752600" y="1371600"/>
            <a:ext cx="4994031" cy="2705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To Do If You Can't Find Pulse </a:t>
            </a:r>
            <a:endParaRPr lang="en-US" dirty="0"/>
          </a:p>
        </p:txBody>
      </p:sp>
      <p:pic>
        <p:nvPicPr>
          <p:cNvPr id="6" name="Content Placeholder 5" descr="maxresdefault.jpg"/>
          <p:cNvPicPr>
            <a:picLocks noGrp="1" noChangeAspect="1"/>
          </p:cNvPicPr>
          <p:nvPr>
            <p:ph idx="1"/>
          </p:nvPr>
        </p:nvPicPr>
        <p:blipFill>
          <a:blip r:embed="rId2" cstate="print"/>
          <a:stretch>
            <a:fillRect/>
          </a:stretch>
        </p:blipFill>
        <p:spPr>
          <a:xfrm>
            <a:off x="1554692" y="1481138"/>
            <a:ext cx="6034616" cy="45259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62200"/>
            <a:ext cx="3200400" cy="3048000"/>
          </a:xfrm>
        </p:spPr>
        <p:txBody>
          <a:bodyPr>
            <a:normAutofit/>
          </a:bodyPr>
          <a:lstStyle/>
          <a:p>
            <a:r>
              <a:rPr lang="en-US" dirty="0" smtClean="0"/>
              <a:t>Place </a:t>
            </a:r>
            <a:r>
              <a:rPr lang="en-US" dirty="0" smtClean="0"/>
              <a:t>fingertips</a:t>
            </a:r>
            <a:r>
              <a:rPr lang="en-US" dirty="0" smtClean="0"/>
              <a:t> </a:t>
            </a:r>
            <a:r>
              <a:rPr lang="en-US" dirty="0" smtClean="0"/>
              <a:t>in different places and stop in each location for five seconds.</a:t>
            </a:r>
          </a:p>
          <a:p>
            <a:endParaRPr lang="en-US" dirty="0"/>
          </a:p>
        </p:txBody>
      </p:sp>
      <p:sp>
        <p:nvSpPr>
          <p:cNvPr id="3" name="Title 2"/>
          <p:cNvSpPr>
            <a:spLocks noGrp="1"/>
          </p:cNvSpPr>
          <p:nvPr>
            <p:ph type="title"/>
          </p:nvPr>
        </p:nvSpPr>
        <p:spPr>
          <a:xfrm>
            <a:off x="457200" y="228600"/>
            <a:ext cx="8229600" cy="1676400"/>
          </a:xfrm>
        </p:spPr>
        <p:txBody>
          <a:bodyPr>
            <a:normAutofit fontScale="90000"/>
          </a:bodyPr>
          <a:lstStyle/>
          <a:p>
            <a:r>
              <a:rPr lang="en-US" dirty="0" smtClean="0"/>
              <a:t>Try </a:t>
            </a:r>
            <a:r>
              <a:rPr lang="en-US" dirty="0" smtClean="0"/>
              <a:t>Using Fingertips </a:t>
            </a:r>
            <a:r>
              <a:rPr lang="en-US" dirty="0" smtClean="0"/>
              <a:t>Instead </a:t>
            </a:r>
            <a:r>
              <a:rPr lang="en-US" dirty="0" smtClean="0"/>
              <a:t>of </a:t>
            </a:r>
            <a:r>
              <a:rPr lang="en-US" dirty="0" smtClean="0"/>
              <a:t>Laying </a:t>
            </a:r>
            <a:r>
              <a:rPr lang="en-US" dirty="0" smtClean="0"/>
              <a:t>F</a:t>
            </a:r>
            <a:r>
              <a:rPr lang="en-US" dirty="0" smtClean="0"/>
              <a:t>ingers </a:t>
            </a:r>
            <a:r>
              <a:rPr lang="en-US" dirty="0" smtClean="0"/>
              <a:t>A</a:t>
            </a:r>
            <a:r>
              <a:rPr lang="en-US" dirty="0" smtClean="0"/>
              <a:t>cross </a:t>
            </a:r>
            <a:r>
              <a:rPr lang="en-US" dirty="0" smtClean="0"/>
              <a:t>the</a:t>
            </a:r>
            <a:r>
              <a:rPr lang="en-US" dirty="0" smtClean="0"/>
              <a:t> </a:t>
            </a:r>
            <a:r>
              <a:rPr lang="en-US" dirty="0" smtClean="0"/>
              <a:t>W</a:t>
            </a:r>
            <a:r>
              <a:rPr lang="en-US" dirty="0" smtClean="0"/>
              <a:t>rist</a:t>
            </a:r>
            <a:r>
              <a:rPr lang="en-US" dirty="0" smtClean="0"/>
              <a:t>. </a:t>
            </a:r>
            <a:endParaRPr lang="en-US" dirty="0"/>
          </a:p>
        </p:txBody>
      </p:sp>
      <p:pic>
        <p:nvPicPr>
          <p:cNvPr id="4" name="Picture 3" descr="629px-Check-Your-Pulse-Step-6-Version-2.jpg"/>
          <p:cNvPicPr>
            <a:picLocks noChangeAspect="1"/>
          </p:cNvPicPr>
          <p:nvPr/>
        </p:nvPicPr>
        <p:blipFill>
          <a:blip r:embed="rId2" cstate="print"/>
          <a:stretch>
            <a:fillRect/>
          </a:stretch>
        </p:blipFill>
        <p:spPr>
          <a:xfrm>
            <a:off x="3886200" y="2286000"/>
            <a:ext cx="4756150" cy="35690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09800"/>
            <a:ext cx="3048000" cy="3505200"/>
          </a:xfrm>
        </p:spPr>
        <p:txBody>
          <a:bodyPr/>
          <a:lstStyle/>
          <a:p>
            <a:r>
              <a:rPr lang="en-US" dirty="0" smtClean="0"/>
              <a:t>Sometimes lightening your touch or pressing harder will help you find </a:t>
            </a:r>
            <a:r>
              <a:rPr lang="en-US" dirty="0" smtClean="0"/>
              <a:t>the</a:t>
            </a:r>
            <a:r>
              <a:rPr lang="en-US" dirty="0" smtClean="0"/>
              <a:t> </a:t>
            </a:r>
            <a:r>
              <a:rPr lang="en-US" dirty="0" smtClean="0"/>
              <a:t>pulse.</a:t>
            </a:r>
          </a:p>
          <a:p>
            <a:endParaRPr lang="en-US" dirty="0"/>
          </a:p>
        </p:txBody>
      </p:sp>
      <p:sp>
        <p:nvSpPr>
          <p:cNvPr id="3" name="Title 2"/>
          <p:cNvSpPr>
            <a:spLocks noGrp="1"/>
          </p:cNvSpPr>
          <p:nvPr>
            <p:ph type="title"/>
          </p:nvPr>
        </p:nvSpPr>
        <p:spPr/>
        <p:txBody>
          <a:bodyPr>
            <a:normAutofit fontScale="90000"/>
          </a:bodyPr>
          <a:lstStyle/>
          <a:p>
            <a:r>
              <a:rPr lang="en-US" dirty="0" smtClean="0"/>
              <a:t>Try </a:t>
            </a:r>
            <a:r>
              <a:rPr lang="en-US" dirty="0" smtClean="0"/>
              <a:t>Varying </a:t>
            </a:r>
            <a:r>
              <a:rPr lang="en-US" dirty="0" smtClean="0"/>
              <a:t>the </a:t>
            </a:r>
            <a:r>
              <a:rPr lang="en-US" dirty="0" smtClean="0"/>
              <a:t>Pressure </a:t>
            </a:r>
            <a:r>
              <a:rPr lang="en-US" dirty="0" smtClean="0"/>
              <a:t>of your </a:t>
            </a:r>
            <a:r>
              <a:rPr lang="en-US" dirty="0" smtClean="0"/>
              <a:t>Fingertips </a:t>
            </a:r>
            <a:r>
              <a:rPr lang="en-US" dirty="0" smtClean="0"/>
              <a:t>on </a:t>
            </a:r>
            <a:r>
              <a:rPr lang="en-US" dirty="0" smtClean="0"/>
              <a:t>the</a:t>
            </a:r>
            <a:r>
              <a:rPr lang="en-US" dirty="0" smtClean="0"/>
              <a:t> </a:t>
            </a:r>
            <a:r>
              <a:rPr lang="en-US" dirty="0" smtClean="0"/>
              <a:t>W</a:t>
            </a:r>
            <a:r>
              <a:rPr lang="en-US" dirty="0" smtClean="0"/>
              <a:t>rist</a:t>
            </a:r>
            <a:r>
              <a:rPr lang="en-US" dirty="0" smtClean="0"/>
              <a:t>. </a:t>
            </a:r>
            <a:endParaRPr lang="en-US" dirty="0"/>
          </a:p>
        </p:txBody>
      </p:sp>
      <p:pic>
        <p:nvPicPr>
          <p:cNvPr id="4" name="Picture 3" descr="force-on-small-area.jpeg"/>
          <p:cNvPicPr>
            <a:picLocks noChangeAspect="1"/>
          </p:cNvPicPr>
          <p:nvPr/>
        </p:nvPicPr>
        <p:blipFill>
          <a:blip r:embed="rId2" cstate="print"/>
          <a:stretch>
            <a:fillRect/>
          </a:stretch>
        </p:blipFill>
        <p:spPr>
          <a:xfrm>
            <a:off x="4191000" y="2133600"/>
            <a:ext cx="4114800" cy="35973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525963"/>
          </a:xfrm>
        </p:spPr>
        <p:txBody>
          <a:bodyPr/>
          <a:lstStyle/>
          <a:p>
            <a:r>
              <a:rPr lang="en-US" dirty="0" smtClean="0"/>
              <a:t>The change in blood flow may help you find </a:t>
            </a:r>
            <a:r>
              <a:rPr lang="en-US" dirty="0" smtClean="0"/>
              <a:t>the</a:t>
            </a:r>
            <a:r>
              <a:rPr lang="en-US" dirty="0" smtClean="0"/>
              <a:t> </a:t>
            </a:r>
            <a:r>
              <a:rPr lang="en-US" dirty="0" smtClean="0"/>
              <a:t>pulse.</a:t>
            </a:r>
            <a:endParaRPr lang="en-US" dirty="0"/>
          </a:p>
        </p:txBody>
      </p:sp>
      <p:sp>
        <p:nvSpPr>
          <p:cNvPr id="3" name="Title 2"/>
          <p:cNvSpPr>
            <a:spLocks noGrp="1"/>
          </p:cNvSpPr>
          <p:nvPr>
            <p:ph type="title"/>
          </p:nvPr>
        </p:nvSpPr>
        <p:spPr/>
        <p:txBody>
          <a:bodyPr>
            <a:normAutofit fontScale="90000"/>
          </a:bodyPr>
          <a:lstStyle/>
          <a:p>
            <a:r>
              <a:rPr lang="en-US" dirty="0" smtClean="0"/>
              <a:t>Try </a:t>
            </a:r>
            <a:r>
              <a:rPr lang="en-US" dirty="0" smtClean="0"/>
              <a:t>Pointing the Arm at the </a:t>
            </a:r>
            <a:r>
              <a:rPr lang="en-US" dirty="0" smtClean="0"/>
              <a:t>F</a:t>
            </a:r>
            <a:r>
              <a:rPr lang="en-US" dirty="0" smtClean="0"/>
              <a:t>loor</a:t>
            </a:r>
            <a:r>
              <a:rPr lang="en-US" dirty="0" smtClean="0"/>
              <a:t>. </a:t>
            </a:r>
            <a:endParaRPr lang="en-US" dirty="0"/>
          </a:p>
        </p:txBody>
      </p:sp>
      <p:pic>
        <p:nvPicPr>
          <p:cNvPr id="4" name="Picture 3" descr="670px-Check-Your-Pulse-Step-8-Version-2.jpg"/>
          <p:cNvPicPr>
            <a:picLocks noChangeAspect="1"/>
          </p:cNvPicPr>
          <p:nvPr/>
        </p:nvPicPr>
        <p:blipFill>
          <a:blip r:embed="rId2" cstate="print"/>
          <a:stretch>
            <a:fillRect/>
          </a:stretch>
        </p:blipFill>
        <p:spPr>
          <a:xfrm>
            <a:off x="3429000" y="2895600"/>
            <a:ext cx="4267200" cy="32035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953000"/>
          </a:xfrm>
        </p:spPr>
        <p:txBody>
          <a:bodyPr>
            <a:normAutofit/>
          </a:bodyPr>
          <a:lstStyle/>
          <a:p>
            <a:r>
              <a:rPr lang="en-US" sz="4800" dirty="0" smtClean="0">
                <a:latin typeface="Arial" pitchFamily="34" charset="0"/>
                <a:cs typeface="Arial" pitchFamily="34" charset="0"/>
              </a:rPr>
              <a:t>Patient care</a:t>
            </a:r>
          </a:p>
          <a:p>
            <a:r>
              <a:rPr lang="en-US" sz="4800" dirty="0" smtClean="0">
                <a:latin typeface="Arial" pitchFamily="34" charset="0"/>
                <a:cs typeface="Arial" pitchFamily="34" charset="0"/>
              </a:rPr>
              <a:t>Record Keeping</a:t>
            </a:r>
          </a:p>
          <a:p>
            <a:r>
              <a:rPr lang="en-US" sz="4800" dirty="0" smtClean="0">
                <a:latin typeface="Arial" pitchFamily="34" charset="0"/>
                <a:cs typeface="Arial" pitchFamily="34" charset="0"/>
              </a:rPr>
              <a:t>Temperature Taking</a:t>
            </a:r>
          </a:p>
          <a:p>
            <a:r>
              <a:rPr lang="en-US" sz="4800" dirty="0" smtClean="0">
                <a:latin typeface="Arial" pitchFamily="34" charset="0"/>
                <a:cs typeface="Arial" pitchFamily="34" charset="0"/>
              </a:rPr>
              <a:t>Blood Pressure</a:t>
            </a:r>
          </a:p>
          <a:p>
            <a:r>
              <a:rPr lang="en-US" sz="4800" dirty="0" smtClean="0">
                <a:latin typeface="Arial" pitchFamily="34" charset="0"/>
                <a:cs typeface="Arial" pitchFamily="34" charset="0"/>
              </a:rPr>
              <a:t>Diabetes Testing</a:t>
            </a:r>
          </a:p>
          <a:p>
            <a:r>
              <a:rPr lang="en-US" sz="4800" dirty="0" smtClean="0">
                <a:latin typeface="Arial" pitchFamily="34" charset="0"/>
                <a:cs typeface="Arial" pitchFamily="34" charset="0"/>
              </a:rPr>
              <a:t>Pulse</a:t>
            </a:r>
          </a:p>
          <a:p>
            <a:endParaRPr lang="en-US" sz="48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Taking Blood Pressure with a Sphygmomanometer</a:t>
            </a:r>
            <a:endParaRPr lang="en-US" dirty="0"/>
          </a:p>
        </p:txBody>
      </p:sp>
      <p:pic>
        <p:nvPicPr>
          <p:cNvPr id="8" name="Content Placeholder 7" descr="blood-pressure.jpg"/>
          <p:cNvPicPr>
            <a:picLocks noGrp="1" noChangeAspect="1"/>
          </p:cNvPicPr>
          <p:nvPr>
            <p:ph idx="1"/>
          </p:nvPr>
        </p:nvPicPr>
        <p:blipFill>
          <a:blip r:embed="rId2" cstate="print"/>
          <a:stretch>
            <a:fillRect/>
          </a:stretch>
        </p:blipFill>
        <p:spPr>
          <a:xfrm>
            <a:off x="2438400" y="1828800"/>
            <a:ext cx="5257800" cy="44743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Sit down at a table or desk where you can easily set up the necessary equipment. </a:t>
            </a:r>
            <a:endParaRPr lang="en-US" dirty="0" smtClean="0"/>
          </a:p>
          <a:p>
            <a:r>
              <a:rPr lang="en-US" dirty="0" smtClean="0"/>
              <a:t>Remove </a:t>
            </a:r>
            <a:r>
              <a:rPr lang="en-US" dirty="0" smtClean="0"/>
              <a:t>the cuff, stethoscope, pressure gauge, and bulb (also known as a "bladder") from the kit, taking care to untangle the various tubes.</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Setting Up the Equipment </a:t>
            </a:r>
            <a:br>
              <a:rPr lang="en-US" dirty="0" smtClean="0"/>
            </a:br>
            <a:endParaRPr lang="en-US" dirty="0"/>
          </a:p>
        </p:txBody>
      </p:sp>
      <p:pic>
        <p:nvPicPr>
          <p:cNvPr id="4" name="Picture 3" descr="$_57.JPG"/>
          <p:cNvPicPr>
            <a:picLocks noChangeAspect="1"/>
          </p:cNvPicPr>
          <p:nvPr/>
        </p:nvPicPr>
        <p:blipFill>
          <a:blip r:embed="rId2" cstate="print"/>
          <a:stretch>
            <a:fillRect/>
          </a:stretch>
        </p:blipFill>
        <p:spPr>
          <a:xfrm>
            <a:off x="4114799" y="3810000"/>
            <a:ext cx="3924121" cy="26168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lstStyle/>
          <a:p>
            <a:r>
              <a:rPr lang="en-US" dirty="0" smtClean="0"/>
              <a:t>Elevate </a:t>
            </a:r>
            <a:r>
              <a:rPr lang="en-US" dirty="0" smtClean="0"/>
              <a:t>the arm </a:t>
            </a:r>
            <a:r>
              <a:rPr lang="en-US" dirty="0" smtClean="0"/>
              <a:t>so that </a:t>
            </a:r>
            <a:r>
              <a:rPr lang="en-US" dirty="0" smtClean="0"/>
              <a:t>the bent </a:t>
            </a:r>
            <a:r>
              <a:rPr lang="en-US" dirty="0" smtClean="0"/>
              <a:t>elbow is parallel to </a:t>
            </a:r>
            <a:r>
              <a:rPr lang="en-US" dirty="0" smtClean="0"/>
              <a:t>the </a:t>
            </a:r>
            <a:r>
              <a:rPr lang="en-US" dirty="0" smtClean="0"/>
              <a:t>heart. This ensures that you will not get either an overestimated or </a:t>
            </a:r>
            <a:r>
              <a:rPr lang="en-US" dirty="0" smtClean="0"/>
              <a:t>an underestimated </a:t>
            </a:r>
            <a:r>
              <a:rPr lang="en-US" dirty="0" smtClean="0"/>
              <a:t>blood </a:t>
            </a:r>
            <a:r>
              <a:rPr lang="en-US" dirty="0" smtClean="0"/>
              <a:t>pressure reading. </a:t>
            </a:r>
            <a:r>
              <a:rPr lang="en-US" dirty="0" smtClean="0"/>
              <a:t>It is also important that </a:t>
            </a:r>
            <a:r>
              <a:rPr lang="en-US" dirty="0" smtClean="0"/>
              <a:t>the </a:t>
            </a:r>
            <a:r>
              <a:rPr lang="en-US" dirty="0" smtClean="0"/>
              <a:t>arm is supported during the reading, so </a:t>
            </a:r>
            <a:r>
              <a:rPr lang="en-US" dirty="0" smtClean="0"/>
              <a:t>make</a:t>
            </a:r>
          </a:p>
          <a:p>
            <a:pPr>
              <a:buNone/>
            </a:pPr>
            <a:r>
              <a:rPr lang="en-US" dirty="0" smtClean="0"/>
              <a:t>  sure </a:t>
            </a:r>
            <a:r>
              <a:rPr lang="en-US" dirty="0" smtClean="0"/>
              <a:t>to </a:t>
            </a:r>
            <a:r>
              <a:rPr lang="en-US" dirty="0" smtClean="0"/>
              <a:t>rest the </a:t>
            </a:r>
            <a:r>
              <a:rPr lang="en-US" dirty="0" smtClean="0"/>
              <a:t>elbow </a:t>
            </a:r>
            <a:r>
              <a:rPr lang="en-US" dirty="0" smtClean="0"/>
              <a:t>on</a:t>
            </a:r>
          </a:p>
          <a:p>
            <a:pPr>
              <a:buNone/>
            </a:pPr>
            <a:r>
              <a:rPr lang="en-US" dirty="0" smtClean="0"/>
              <a:t> </a:t>
            </a:r>
            <a:r>
              <a:rPr lang="en-US" dirty="0" smtClean="0"/>
              <a:t> </a:t>
            </a:r>
            <a:r>
              <a:rPr lang="en-US" dirty="0" smtClean="0"/>
              <a:t>a stable </a:t>
            </a:r>
            <a:r>
              <a:rPr lang="en-US" dirty="0" smtClean="0"/>
              <a:t>surface</a:t>
            </a:r>
            <a:r>
              <a:rPr lang="en-US" dirty="0" smtClean="0"/>
              <a:t>. </a:t>
            </a:r>
          </a:p>
          <a:p>
            <a:endParaRPr lang="en-US" dirty="0"/>
          </a:p>
        </p:txBody>
      </p:sp>
      <p:sp>
        <p:nvSpPr>
          <p:cNvPr id="3" name="Title 2"/>
          <p:cNvSpPr>
            <a:spLocks noGrp="1"/>
          </p:cNvSpPr>
          <p:nvPr>
            <p:ph type="title"/>
          </p:nvPr>
        </p:nvSpPr>
        <p:spPr/>
        <p:txBody>
          <a:bodyPr>
            <a:normAutofit/>
          </a:bodyPr>
          <a:lstStyle/>
          <a:p>
            <a:r>
              <a:rPr lang="en-US" dirty="0" smtClean="0"/>
              <a:t>Raise </a:t>
            </a:r>
            <a:r>
              <a:rPr lang="en-US" dirty="0" smtClean="0"/>
              <a:t>Arm </a:t>
            </a:r>
            <a:r>
              <a:rPr lang="en-US" dirty="0" smtClean="0"/>
              <a:t>to </a:t>
            </a:r>
            <a:r>
              <a:rPr lang="en-US" dirty="0" smtClean="0"/>
              <a:t>Heart </a:t>
            </a:r>
            <a:r>
              <a:rPr lang="en-US" dirty="0" smtClean="0"/>
              <a:t>L</a:t>
            </a:r>
            <a:r>
              <a:rPr lang="en-US" dirty="0" smtClean="0"/>
              <a:t>evel</a:t>
            </a:r>
            <a:r>
              <a:rPr lang="en-US" dirty="0" smtClean="0"/>
              <a:t>. </a:t>
            </a:r>
            <a:endParaRPr lang="en-US" dirty="0"/>
          </a:p>
        </p:txBody>
      </p:sp>
      <p:pic>
        <p:nvPicPr>
          <p:cNvPr id="5" name="Picture 4" descr="table.JPG"/>
          <p:cNvPicPr>
            <a:picLocks noChangeAspect="1"/>
          </p:cNvPicPr>
          <p:nvPr/>
        </p:nvPicPr>
        <p:blipFill>
          <a:blip r:embed="rId2" cstate="print"/>
          <a:stretch>
            <a:fillRect/>
          </a:stretch>
        </p:blipFill>
        <p:spPr>
          <a:xfrm>
            <a:off x="5715000" y="3581400"/>
            <a:ext cx="2876550" cy="30194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2862071"/>
          </a:xfrm>
        </p:spPr>
        <p:txBody>
          <a:bodyPr>
            <a:normAutofit/>
          </a:bodyPr>
          <a:lstStyle/>
          <a:p>
            <a:r>
              <a:rPr lang="en-US" dirty="0" smtClean="0"/>
              <a:t>Most cuffs have Velcro, making it easy to secure the cuff in place. If </a:t>
            </a:r>
            <a:r>
              <a:rPr lang="en-US" dirty="0" smtClean="0"/>
              <a:t>the </a:t>
            </a:r>
            <a:r>
              <a:rPr lang="en-US" dirty="0" smtClean="0"/>
              <a:t>shirt has </a:t>
            </a:r>
            <a:r>
              <a:rPr lang="en-US" dirty="0" smtClean="0"/>
              <a:t>long sleeves, </a:t>
            </a:r>
            <a:r>
              <a:rPr lang="en-US" dirty="0" smtClean="0"/>
              <a:t>roll them up </a:t>
            </a:r>
            <a:r>
              <a:rPr lang="en-US" dirty="0" smtClean="0"/>
              <a:t>first. </a:t>
            </a:r>
            <a:r>
              <a:rPr lang="en-US" dirty="0" smtClean="0"/>
              <a:t>The bottom edge of the cuff should be about an inch above the elbow.</a:t>
            </a:r>
            <a:r>
              <a:rPr lang="en-US" baseline="30000" dirty="0" smtClean="0"/>
              <a:t> </a:t>
            </a:r>
            <a:r>
              <a:rPr lang="en-US" baseline="30000" dirty="0" smtClean="0"/>
              <a:t> </a:t>
            </a:r>
            <a:r>
              <a:rPr lang="en-US" dirty="0" smtClean="0"/>
              <a:t>Some </a:t>
            </a:r>
            <a:r>
              <a:rPr lang="en-US" dirty="0" smtClean="0"/>
              <a:t>experts recommend you use the left arm; others suggest you test both arms. </a:t>
            </a:r>
          </a:p>
          <a:p>
            <a:endParaRPr lang="en-US" dirty="0"/>
          </a:p>
        </p:txBody>
      </p:sp>
      <p:sp>
        <p:nvSpPr>
          <p:cNvPr id="3" name="Title 2"/>
          <p:cNvSpPr>
            <a:spLocks noGrp="1"/>
          </p:cNvSpPr>
          <p:nvPr>
            <p:ph type="title"/>
          </p:nvPr>
        </p:nvSpPr>
        <p:spPr/>
        <p:txBody>
          <a:bodyPr>
            <a:normAutofit/>
          </a:bodyPr>
          <a:lstStyle/>
          <a:p>
            <a:r>
              <a:rPr lang="en-US" sz="3200" dirty="0" smtClean="0"/>
              <a:t>Wrap the </a:t>
            </a:r>
            <a:r>
              <a:rPr lang="en-US" sz="3200" dirty="0" smtClean="0"/>
              <a:t>Cuff </a:t>
            </a:r>
            <a:r>
              <a:rPr lang="en-US" sz="3200" dirty="0" smtClean="0"/>
              <a:t>around </a:t>
            </a:r>
            <a:r>
              <a:rPr lang="en-US" sz="3200" dirty="0" smtClean="0"/>
              <a:t>the Upper </a:t>
            </a:r>
            <a:r>
              <a:rPr lang="en-US" sz="3200" dirty="0" smtClean="0"/>
              <a:t>A</a:t>
            </a:r>
            <a:r>
              <a:rPr lang="en-US" sz="3200" dirty="0" smtClean="0"/>
              <a:t>rm</a:t>
            </a:r>
            <a:r>
              <a:rPr lang="en-US" sz="3200" dirty="0" smtClean="0"/>
              <a:t>. </a:t>
            </a:r>
            <a:endParaRPr lang="en-US" sz="3200" dirty="0"/>
          </a:p>
        </p:txBody>
      </p:sp>
      <p:pic>
        <p:nvPicPr>
          <p:cNvPr id="6" name="Picture 5" descr="6.JPG"/>
          <p:cNvPicPr>
            <a:picLocks noChangeAspect="1"/>
          </p:cNvPicPr>
          <p:nvPr/>
        </p:nvPicPr>
        <p:blipFill>
          <a:blip r:embed="rId2" cstate="print"/>
          <a:stretch>
            <a:fillRect/>
          </a:stretch>
        </p:blipFill>
        <p:spPr>
          <a:xfrm>
            <a:off x="5715000" y="4514850"/>
            <a:ext cx="2873675" cy="23431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09672"/>
          </a:xfrm>
        </p:spPr>
        <p:txBody>
          <a:bodyPr/>
          <a:lstStyle/>
          <a:p>
            <a:r>
              <a:rPr lang="en-US" dirty="0" smtClean="0"/>
              <a:t>If the cuff is too loose, </a:t>
            </a:r>
            <a:r>
              <a:rPr lang="en-US" dirty="0" smtClean="0"/>
              <a:t>it will </a:t>
            </a:r>
            <a:r>
              <a:rPr lang="en-US" dirty="0" smtClean="0"/>
              <a:t>not cut off the artery correctly, giving you an inaccurately low blood pressure reading. If the cuff is too tight, it will create what is known as "cuff hypertension" and give you an inaccurately high reading.</a:t>
            </a:r>
            <a:endParaRPr lang="en-US" dirty="0"/>
          </a:p>
        </p:txBody>
      </p:sp>
      <p:sp>
        <p:nvSpPr>
          <p:cNvPr id="3" name="Title 2"/>
          <p:cNvSpPr>
            <a:spLocks noGrp="1"/>
          </p:cNvSpPr>
          <p:nvPr>
            <p:ph type="title"/>
          </p:nvPr>
        </p:nvSpPr>
        <p:spPr>
          <a:xfrm>
            <a:off x="304800" y="304800"/>
            <a:ext cx="8839200" cy="1143000"/>
          </a:xfrm>
        </p:spPr>
        <p:txBody>
          <a:bodyPr>
            <a:normAutofit/>
          </a:bodyPr>
          <a:lstStyle/>
          <a:p>
            <a:r>
              <a:rPr lang="en-US" sz="2800" dirty="0" smtClean="0"/>
              <a:t>Make sure the </a:t>
            </a:r>
            <a:r>
              <a:rPr lang="en-US" sz="2800" dirty="0" smtClean="0"/>
              <a:t>Cuff </a:t>
            </a:r>
            <a:r>
              <a:rPr lang="en-US" sz="2800" dirty="0" smtClean="0"/>
              <a:t>is </a:t>
            </a:r>
            <a:r>
              <a:rPr lang="en-US" sz="2800" dirty="0" smtClean="0"/>
              <a:t>Snug</a:t>
            </a:r>
            <a:r>
              <a:rPr lang="en-US" sz="2800" dirty="0" smtClean="0"/>
              <a:t>, but not too tight. </a:t>
            </a:r>
            <a:endParaRPr lang="en-US" sz="2800" dirty="0"/>
          </a:p>
        </p:txBody>
      </p:sp>
      <p:pic>
        <p:nvPicPr>
          <p:cNvPr id="4" name="Picture 3" descr="TightLoose.jpg"/>
          <p:cNvPicPr>
            <a:picLocks noChangeAspect="1"/>
          </p:cNvPicPr>
          <p:nvPr/>
        </p:nvPicPr>
        <p:blipFill>
          <a:blip r:embed="rId2" cstate="print"/>
          <a:stretch>
            <a:fillRect/>
          </a:stretch>
        </p:blipFill>
        <p:spPr>
          <a:xfrm>
            <a:off x="2819400" y="4343400"/>
            <a:ext cx="5715000" cy="190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382000" cy="5791200"/>
          </a:xfrm>
        </p:spPr>
        <p:txBody>
          <a:bodyPr>
            <a:normAutofit/>
          </a:bodyPr>
          <a:lstStyle/>
          <a:p>
            <a:r>
              <a:rPr lang="en-US" sz="2200" dirty="0" smtClean="0"/>
              <a:t>The head of the stethoscope (also known as the diaphragm) should be placed flat against the skin on the inside of patients arm. The edge of the diaphragm should be just beneath the cuff, positioned over the brachial artery. Gently put the earpieces of the stethoscope in your ears. Do not hold the head of the stethoscope with your thumb - your thumb has its own pulse and this will confuse you while you try to obtain a reading.</a:t>
            </a:r>
          </a:p>
          <a:p>
            <a:r>
              <a:rPr lang="en-US" sz="2200" dirty="0" smtClean="0"/>
              <a:t>A good method is to hold the head of</a:t>
            </a:r>
          </a:p>
          <a:p>
            <a:pPr>
              <a:buNone/>
            </a:pPr>
            <a:r>
              <a:rPr lang="en-US" sz="2200" dirty="0" smtClean="0"/>
              <a:t>   the stethoscope in place with your</a:t>
            </a:r>
          </a:p>
          <a:p>
            <a:pPr>
              <a:buNone/>
            </a:pPr>
            <a:r>
              <a:rPr lang="en-US" sz="2200" dirty="0" smtClean="0"/>
              <a:t> </a:t>
            </a:r>
            <a:r>
              <a:rPr lang="en-US" sz="2200" dirty="0" smtClean="0"/>
              <a:t>  </a:t>
            </a:r>
            <a:r>
              <a:rPr lang="en-US" sz="2200" dirty="0" smtClean="0"/>
              <a:t>index and middle fingers. This way,</a:t>
            </a:r>
          </a:p>
          <a:p>
            <a:pPr>
              <a:buNone/>
            </a:pPr>
            <a:r>
              <a:rPr lang="en-US" sz="2200" dirty="0" smtClean="0"/>
              <a:t>   you should not hear a thumping </a:t>
            </a:r>
          </a:p>
          <a:p>
            <a:pPr>
              <a:buNone/>
            </a:pPr>
            <a:r>
              <a:rPr lang="en-US" sz="2200" dirty="0" smtClean="0"/>
              <a:t>   sound until you have begun to</a:t>
            </a:r>
          </a:p>
          <a:p>
            <a:pPr>
              <a:buNone/>
            </a:pPr>
            <a:r>
              <a:rPr lang="en-US" sz="2200" dirty="0" smtClean="0"/>
              <a:t>                           inflate the cuff.</a:t>
            </a:r>
          </a:p>
          <a:p>
            <a:endParaRPr lang="en-US" dirty="0"/>
          </a:p>
        </p:txBody>
      </p:sp>
      <p:sp>
        <p:nvSpPr>
          <p:cNvPr id="3" name="Title 2"/>
          <p:cNvSpPr>
            <a:spLocks noGrp="1"/>
          </p:cNvSpPr>
          <p:nvPr>
            <p:ph type="title"/>
          </p:nvPr>
        </p:nvSpPr>
        <p:spPr>
          <a:xfrm>
            <a:off x="228600" y="228600"/>
            <a:ext cx="8382000" cy="685800"/>
          </a:xfrm>
        </p:spPr>
        <p:txBody>
          <a:bodyPr>
            <a:noAutofit/>
          </a:bodyPr>
          <a:lstStyle/>
          <a:p>
            <a:r>
              <a:rPr lang="en-US" sz="2600" dirty="0" smtClean="0"/>
              <a:t>Place the Wide Head of the Stethoscope on Arm. </a:t>
            </a:r>
            <a:endParaRPr lang="en-US" sz="2600" dirty="0"/>
          </a:p>
        </p:txBody>
      </p:sp>
      <p:pic>
        <p:nvPicPr>
          <p:cNvPr id="6" name="Picture 5" descr="8.JPG"/>
          <p:cNvPicPr>
            <a:picLocks noChangeAspect="1"/>
          </p:cNvPicPr>
          <p:nvPr/>
        </p:nvPicPr>
        <p:blipFill>
          <a:blip r:embed="rId2" cstate="print"/>
          <a:stretch>
            <a:fillRect/>
          </a:stretch>
        </p:blipFill>
        <p:spPr>
          <a:xfrm>
            <a:off x="6045630" y="3733800"/>
            <a:ext cx="2717370" cy="291499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valve needs to be closed completely before you start. This will ensure that no air escapes as you pump, which would produce an inaccurate reading. Twist the valve clockwise, until you feel it stop. It is also important to avoid </a:t>
            </a:r>
          </a:p>
          <a:p>
            <a:pPr>
              <a:buNone/>
            </a:pPr>
            <a:r>
              <a:rPr lang="en-US" dirty="0" smtClean="0"/>
              <a:t>  over-tightening the</a:t>
            </a:r>
          </a:p>
          <a:p>
            <a:pPr>
              <a:buNone/>
            </a:pPr>
            <a:r>
              <a:rPr lang="en-US" dirty="0" smtClean="0"/>
              <a:t>  valve, otherwise</a:t>
            </a:r>
          </a:p>
          <a:p>
            <a:pPr>
              <a:buNone/>
            </a:pPr>
            <a:r>
              <a:rPr lang="en-US" dirty="0" smtClean="0"/>
              <a:t>  you will open it too</a:t>
            </a:r>
          </a:p>
          <a:p>
            <a:pPr>
              <a:buNone/>
            </a:pPr>
            <a:r>
              <a:rPr lang="en-US" dirty="0" smtClean="0"/>
              <a:t>  far and release the</a:t>
            </a:r>
          </a:p>
          <a:p>
            <a:pPr>
              <a:buNone/>
            </a:pPr>
            <a:r>
              <a:rPr lang="en-US" dirty="0" smtClean="0"/>
              <a:t>  air too quickly.</a:t>
            </a:r>
          </a:p>
          <a:p>
            <a:endParaRPr lang="en-US" dirty="0"/>
          </a:p>
        </p:txBody>
      </p:sp>
      <p:sp>
        <p:nvSpPr>
          <p:cNvPr id="3" name="Title 2"/>
          <p:cNvSpPr>
            <a:spLocks noGrp="1"/>
          </p:cNvSpPr>
          <p:nvPr>
            <p:ph type="title"/>
          </p:nvPr>
        </p:nvSpPr>
        <p:spPr/>
        <p:txBody>
          <a:bodyPr>
            <a:normAutofit/>
          </a:bodyPr>
          <a:lstStyle/>
          <a:p>
            <a:r>
              <a:rPr lang="en-US" sz="2800" dirty="0" smtClean="0"/>
              <a:t>Take the </a:t>
            </a:r>
            <a:r>
              <a:rPr lang="en-US" sz="2800" dirty="0" smtClean="0"/>
              <a:t>Rubber </a:t>
            </a:r>
            <a:r>
              <a:rPr lang="en-US" sz="2800" dirty="0" smtClean="0"/>
              <a:t>B</a:t>
            </a:r>
            <a:r>
              <a:rPr lang="en-US" sz="2800" dirty="0" smtClean="0"/>
              <a:t>ulb </a:t>
            </a:r>
            <a:r>
              <a:rPr lang="en-US" sz="2800" dirty="0" smtClean="0"/>
              <a:t>and </a:t>
            </a:r>
            <a:r>
              <a:rPr lang="en-US" sz="2800" dirty="0" smtClean="0"/>
              <a:t>Tighten </a:t>
            </a:r>
            <a:r>
              <a:rPr lang="en-US" sz="2800" dirty="0" smtClean="0"/>
              <a:t>the </a:t>
            </a:r>
            <a:r>
              <a:rPr lang="en-US" sz="2800" dirty="0" smtClean="0"/>
              <a:t>Valve</a:t>
            </a:r>
            <a:r>
              <a:rPr lang="en-US" sz="2800" dirty="0" smtClean="0"/>
              <a:t>. </a:t>
            </a:r>
            <a:endParaRPr lang="en-US" sz="2800" dirty="0"/>
          </a:p>
        </p:txBody>
      </p:sp>
      <p:pic>
        <p:nvPicPr>
          <p:cNvPr id="4" name="Picture 3" descr="ball.JPG"/>
          <p:cNvPicPr>
            <a:picLocks noChangeAspect="1"/>
          </p:cNvPicPr>
          <p:nvPr/>
        </p:nvPicPr>
        <p:blipFill>
          <a:blip r:embed="rId2" cstate="print"/>
          <a:stretch>
            <a:fillRect/>
          </a:stretch>
        </p:blipFill>
        <p:spPr>
          <a:xfrm>
            <a:off x="4373070" y="3657600"/>
            <a:ext cx="4389929" cy="30003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Rapidly pump the bulb to inflate the cuff. Keep pumping until the needle on the gauge reaches 180mmHg. The pressure from the cuff will occlude a large artery in the bicep, temporarily cutting off blood flow. This is why the pressure </a:t>
            </a:r>
          </a:p>
          <a:p>
            <a:pPr>
              <a:buNone/>
            </a:pPr>
            <a:r>
              <a:rPr lang="en-US" dirty="0" smtClean="0"/>
              <a:t>  from the cuff can</a:t>
            </a:r>
          </a:p>
          <a:p>
            <a:pPr>
              <a:buNone/>
            </a:pPr>
            <a:r>
              <a:rPr lang="en-US" dirty="0" smtClean="0"/>
              <a:t>  feel a little </a:t>
            </a:r>
          </a:p>
          <a:p>
            <a:pPr>
              <a:buNone/>
            </a:pPr>
            <a:r>
              <a:rPr lang="en-US" dirty="0" smtClean="0"/>
              <a:t>  uncomfortable or </a:t>
            </a:r>
          </a:p>
          <a:p>
            <a:pPr>
              <a:buNone/>
            </a:pPr>
            <a:r>
              <a:rPr lang="en-US" dirty="0" smtClean="0"/>
              <a:t>  strange.</a:t>
            </a:r>
          </a:p>
          <a:p>
            <a:endParaRPr lang="en-US" dirty="0"/>
          </a:p>
        </p:txBody>
      </p:sp>
      <p:sp>
        <p:nvSpPr>
          <p:cNvPr id="3" name="Title 2"/>
          <p:cNvSpPr>
            <a:spLocks noGrp="1"/>
          </p:cNvSpPr>
          <p:nvPr>
            <p:ph type="title"/>
          </p:nvPr>
        </p:nvSpPr>
        <p:spPr/>
        <p:txBody>
          <a:bodyPr/>
          <a:lstStyle/>
          <a:p>
            <a:r>
              <a:rPr lang="en-US" dirty="0" smtClean="0"/>
              <a:t>Inflate the </a:t>
            </a:r>
            <a:r>
              <a:rPr lang="en-US" dirty="0" smtClean="0"/>
              <a:t>Cuff</a:t>
            </a:r>
            <a:r>
              <a:rPr lang="en-US" dirty="0" smtClean="0"/>
              <a:t>. </a:t>
            </a:r>
            <a:endParaRPr lang="en-US" dirty="0"/>
          </a:p>
        </p:txBody>
      </p:sp>
      <p:pic>
        <p:nvPicPr>
          <p:cNvPr id="7" name="Picture 6" descr="4.JPG"/>
          <p:cNvPicPr>
            <a:picLocks noChangeAspect="1"/>
          </p:cNvPicPr>
          <p:nvPr/>
        </p:nvPicPr>
        <p:blipFill>
          <a:blip r:embed="rId2" cstate="print"/>
          <a:stretch>
            <a:fillRect/>
          </a:stretch>
        </p:blipFill>
        <p:spPr>
          <a:xfrm>
            <a:off x="4572000" y="3581400"/>
            <a:ext cx="3810000" cy="31172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458200" cy="5334000"/>
          </a:xfrm>
        </p:spPr>
        <p:txBody>
          <a:bodyPr/>
          <a:lstStyle/>
          <a:p>
            <a:r>
              <a:rPr lang="en-US" dirty="0" smtClean="0"/>
              <a:t>Gently turn the valve on the bulb counter-clockwise, so that the air in the cuff is released steadily, at a moderate pace. Keep an eye on the gauge; for best accuracy, the needle should be moving downwards at a rate of 3mm per second.  Releasing the valve while you hold the stethoscope can be a little tricky. Try releasing the valve with the hand on </a:t>
            </a:r>
          </a:p>
          <a:p>
            <a:pPr>
              <a:buNone/>
            </a:pPr>
            <a:r>
              <a:rPr lang="en-US" dirty="0" smtClean="0"/>
              <a:t>  your cuff arm, while holding</a:t>
            </a:r>
          </a:p>
          <a:p>
            <a:pPr>
              <a:buNone/>
            </a:pPr>
            <a:r>
              <a:rPr lang="en-US" dirty="0" smtClean="0"/>
              <a:t>  the stethoscope with your </a:t>
            </a:r>
          </a:p>
          <a:p>
            <a:pPr>
              <a:buNone/>
            </a:pPr>
            <a:r>
              <a:rPr lang="en-US" dirty="0" smtClean="0"/>
              <a:t>  free arm.</a:t>
            </a:r>
          </a:p>
          <a:p>
            <a:endParaRPr lang="en-US" dirty="0"/>
          </a:p>
        </p:txBody>
      </p:sp>
      <p:sp>
        <p:nvSpPr>
          <p:cNvPr id="3" name="Title 2"/>
          <p:cNvSpPr>
            <a:spLocks noGrp="1"/>
          </p:cNvSpPr>
          <p:nvPr>
            <p:ph type="title"/>
          </p:nvPr>
        </p:nvSpPr>
        <p:spPr/>
        <p:txBody>
          <a:bodyPr/>
          <a:lstStyle/>
          <a:p>
            <a:r>
              <a:rPr lang="en-US" dirty="0" smtClean="0"/>
              <a:t>Release the Valve </a:t>
            </a:r>
            <a:endParaRPr lang="en-US" dirty="0"/>
          </a:p>
        </p:txBody>
      </p:sp>
      <p:pic>
        <p:nvPicPr>
          <p:cNvPr id="4" name="Content Placeholder 3" descr="release.JPG"/>
          <p:cNvPicPr>
            <a:picLocks noChangeAspect="1"/>
          </p:cNvPicPr>
          <p:nvPr/>
        </p:nvPicPr>
        <p:blipFill>
          <a:blip r:embed="rId2" cstate="print"/>
          <a:stretch>
            <a:fillRect/>
          </a:stretch>
        </p:blipFill>
        <p:spPr>
          <a:xfrm>
            <a:off x="5943600" y="4352925"/>
            <a:ext cx="2943225" cy="2505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screening.jpg"/>
          <p:cNvPicPr>
            <a:picLocks noChangeAspect="1"/>
          </p:cNvPicPr>
          <p:nvPr/>
        </p:nvPicPr>
        <p:blipFill>
          <a:blip r:embed="rId2" cstate="print"/>
          <a:stretch>
            <a:fillRect/>
          </a:stretch>
        </p:blipFill>
        <p:spPr>
          <a:xfrm>
            <a:off x="6019800" y="5029200"/>
            <a:ext cx="2767913" cy="1828800"/>
          </a:xfrm>
          <a:prstGeom prst="rect">
            <a:avLst/>
          </a:prstGeom>
        </p:spPr>
      </p:pic>
      <p:sp>
        <p:nvSpPr>
          <p:cNvPr id="2" name="Content Placeholder 1"/>
          <p:cNvSpPr>
            <a:spLocks noGrp="1"/>
          </p:cNvSpPr>
          <p:nvPr>
            <p:ph idx="1"/>
          </p:nvPr>
        </p:nvSpPr>
        <p:spPr/>
        <p:txBody>
          <a:bodyPr>
            <a:normAutofit fontScale="92500" lnSpcReduction="10000"/>
          </a:bodyPr>
          <a:lstStyle/>
          <a:p>
            <a:r>
              <a:rPr lang="en-US" dirty="0" smtClean="0"/>
              <a:t>As the pressure drops, use the stethoscope to listen for a thumping or knocking sound. When you hear the first thump, make a note of the pressure on the gauge. This is the </a:t>
            </a:r>
            <a:r>
              <a:rPr lang="en-US" b="1" dirty="0" smtClean="0"/>
              <a:t>systolic</a:t>
            </a:r>
            <a:r>
              <a:rPr lang="en-US" dirty="0" smtClean="0"/>
              <a:t> blood pressure. The systolic number represents the pressure your blood flow exerts on the walls of an artery after the heart beats or contracts. It is the higher number of the two blood pressure readings, and when blood pressure is written down, it appears at the top.</a:t>
            </a:r>
          </a:p>
          <a:p>
            <a:r>
              <a:rPr lang="en-US" dirty="0" smtClean="0"/>
              <a:t>The clinical name for the thumping sounds your hear is "</a:t>
            </a:r>
            <a:r>
              <a:rPr lang="en-US" dirty="0" err="1" smtClean="0"/>
              <a:t>Korotkoff</a:t>
            </a:r>
            <a:r>
              <a:rPr lang="en-US" dirty="0" smtClean="0"/>
              <a:t> sounds".</a:t>
            </a:r>
          </a:p>
          <a:p>
            <a:endParaRPr lang="en-US" dirty="0"/>
          </a:p>
        </p:txBody>
      </p:sp>
      <p:sp>
        <p:nvSpPr>
          <p:cNvPr id="3" name="Title 2"/>
          <p:cNvSpPr>
            <a:spLocks noGrp="1"/>
          </p:cNvSpPr>
          <p:nvPr>
            <p:ph type="title"/>
          </p:nvPr>
        </p:nvSpPr>
        <p:spPr/>
        <p:txBody>
          <a:bodyPr>
            <a:normAutofit fontScale="90000"/>
          </a:bodyPr>
          <a:lstStyle/>
          <a:p>
            <a:r>
              <a:rPr lang="en-US" dirty="0" smtClean="0"/>
              <a:t>Note the Systolic </a:t>
            </a:r>
            <a:r>
              <a:rPr lang="en-US" dirty="0" smtClean="0"/>
              <a:t>Blood </a:t>
            </a:r>
            <a:r>
              <a:rPr lang="en-US" dirty="0" smtClean="0"/>
              <a:t>P</a:t>
            </a:r>
            <a:r>
              <a:rPr lang="en-US" dirty="0" smtClean="0"/>
              <a:t>ressure</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Medical Assistant Procedure</a:t>
            </a:r>
            <a:endParaRPr lang="en-US" dirty="0"/>
          </a:p>
        </p:txBody>
      </p:sp>
      <p:pic>
        <p:nvPicPr>
          <p:cNvPr id="1029" name="Picture 5" descr="C:\Users\Bunny\Documents\lmv\hauchinera 2011\hauchinera  2011 6.jpg"/>
          <p:cNvPicPr>
            <a:picLocks noChangeAspect="1" noChangeArrowheads="1"/>
          </p:cNvPicPr>
          <p:nvPr/>
        </p:nvPicPr>
        <p:blipFill>
          <a:blip r:embed="rId2" cstate="print"/>
          <a:srcRect/>
          <a:stretch>
            <a:fillRect/>
          </a:stretch>
        </p:blipFill>
        <p:spPr bwMode="auto">
          <a:xfrm>
            <a:off x="2057400" y="3352800"/>
            <a:ext cx="3962400" cy="2971800"/>
          </a:xfrm>
          <a:prstGeom prst="rect">
            <a:avLst/>
          </a:prstGeom>
          <a:noFill/>
        </p:spPr>
      </p:pic>
      <p:pic>
        <p:nvPicPr>
          <p:cNvPr id="1030" name="Picture 6" descr="C:\Users\Bunny\Documents\lmv\Oasis\Oasis april 2008\IMG_0289.jpg"/>
          <p:cNvPicPr>
            <a:picLocks noChangeAspect="1" noChangeArrowheads="1"/>
          </p:cNvPicPr>
          <p:nvPr/>
        </p:nvPicPr>
        <p:blipFill>
          <a:blip r:embed="rId3" cstate="print"/>
          <a:srcRect/>
          <a:stretch>
            <a:fillRect/>
          </a:stretch>
        </p:blipFill>
        <p:spPr bwMode="auto">
          <a:xfrm>
            <a:off x="4191000" y="1371600"/>
            <a:ext cx="3250979" cy="2438400"/>
          </a:xfrm>
          <a:prstGeom prst="rect">
            <a:avLst/>
          </a:prstGeom>
          <a:noFill/>
        </p:spPr>
      </p:pic>
      <p:pic>
        <p:nvPicPr>
          <p:cNvPr id="1031" name="Picture 7" descr="C:\Users\Bunny\Documents\lmv\Oasis\2009-03-23-0120-57 oasis Blsnca Ruiz photographr\DSC01790.JPG"/>
          <p:cNvPicPr>
            <a:picLocks noChangeAspect="1" noChangeArrowheads="1"/>
          </p:cNvPicPr>
          <p:nvPr/>
        </p:nvPicPr>
        <p:blipFill>
          <a:blip r:embed="rId4" cstate="print"/>
          <a:srcRect/>
          <a:stretch>
            <a:fillRect/>
          </a:stretch>
        </p:blipFill>
        <p:spPr bwMode="auto">
          <a:xfrm>
            <a:off x="304800" y="1371600"/>
            <a:ext cx="3505200" cy="2425922"/>
          </a:xfrm>
          <a:prstGeom prst="rect">
            <a:avLst/>
          </a:prstGeom>
          <a:noFill/>
        </p:spPr>
      </p:pic>
      <p:pic>
        <p:nvPicPr>
          <p:cNvPr id="1032" name="Picture 8" descr="C:\Program Files\Windows Sidebar\Gadgets\WeatherBug.Gadget\images\other\tabs\live\thermometer.png"/>
          <p:cNvPicPr>
            <a:picLocks noChangeAspect="1" noChangeArrowheads="1"/>
          </p:cNvPicPr>
          <p:nvPr/>
        </p:nvPicPr>
        <p:blipFill>
          <a:blip r:embed="rId5" cstate="print"/>
          <a:srcRect/>
          <a:stretch>
            <a:fillRect/>
          </a:stretch>
        </p:blipFill>
        <p:spPr bwMode="auto">
          <a:xfrm>
            <a:off x="3413124" y="-2766684"/>
            <a:ext cx="113641" cy="391430"/>
          </a:xfrm>
          <a:prstGeom prst="rect">
            <a:avLst/>
          </a:prstGeom>
          <a:noFill/>
        </p:spPr>
      </p:pic>
      <p:pic>
        <p:nvPicPr>
          <p:cNvPr id="1028" name="Picture 4" descr="C:\Users\Bunny\Documents\lmv\hauchinera 2011\5797496445_00e446e2e4_o.jpg"/>
          <p:cNvPicPr>
            <a:picLocks noChangeAspect="1" noChangeArrowheads="1"/>
          </p:cNvPicPr>
          <p:nvPr/>
        </p:nvPicPr>
        <p:blipFill>
          <a:blip r:embed="rId6" cstate="print"/>
          <a:srcRect/>
          <a:stretch>
            <a:fillRect/>
          </a:stretch>
        </p:blipFill>
        <p:spPr bwMode="auto">
          <a:xfrm>
            <a:off x="5791200" y="3886200"/>
            <a:ext cx="3124200" cy="268941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olated_systolic_hypertension_1432_x.png"/>
          <p:cNvPicPr>
            <a:picLocks noChangeAspect="1"/>
          </p:cNvPicPr>
          <p:nvPr/>
        </p:nvPicPr>
        <p:blipFill>
          <a:blip r:embed="rId2" cstate="print"/>
          <a:stretch>
            <a:fillRect/>
          </a:stretch>
        </p:blipFill>
        <p:spPr>
          <a:xfrm>
            <a:off x="5943600" y="5410201"/>
            <a:ext cx="2819400" cy="1447800"/>
          </a:xfrm>
          <a:prstGeom prst="rect">
            <a:avLst/>
          </a:prstGeom>
        </p:spPr>
      </p:pic>
      <p:sp>
        <p:nvSpPr>
          <p:cNvPr id="2" name="Content Placeholder 1"/>
          <p:cNvSpPr>
            <a:spLocks noGrp="1"/>
          </p:cNvSpPr>
          <p:nvPr>
            <p:ph idx="1"/>
          </p:nvPr>
        </p:nvSpPr>
        <p:spPr/>
        <p:txBody>
          <a:bodyPr>
            <a:normAutofit fontScale="85000" lnSpcReduction="10000"/>
          </a:bodyPr>
          <a:lstStyle/>
          <a:p>
            <a:r>
              <a:rPr lang="en-US" dirty="0" smtClean="0"/>
              <a:t>Keep watching the gauge, while using the stethoscope to listen to the thumping noises. Eventually the hard thumping noises will turn into a "whooshing" sound. It is helpful to note this change, as it indicates that you are close to your </a:t>
            </a:r>
            <a:r>
              <a:rPr lang="en-US" b="1" dirty="0" smtClean="0"/>
              <a:t>diastolic</a:t>
            </a:r>
            <a:r>
              <a:rPr lang="en-US" dirty="0" smtClean="0"/>
              <a:t> blood pressure. As soon as the whooshing noise subsides, and you hear only silence, make a note of the pressure on the gauge. This is </a:t>
            </a:r>
            <a:r>
              <a:rPr lang="en-US" dirty="0" smtClean="0"/>
              <a:t>the</a:t>
            </a:r>
            <a:r>
              <a:rPr lang="en-US" dirty="0" smtClean="0"/>
              <a:t> </a:t>
            </a:r>
            <a:r>
              <a:rPr lang="en-US" dirty="0" smtClean="0"/>
              <a:t>diastolic blood pressure. The diastolic number represents the pressure the blood flow exerts on the walls of an artery when the heart relaxes between contractions. It is the lower number of the two blood pressure readings, and when blood pressure is written down, it appears at the bottom.</a:t>
            </a:r>
          </a:p>
          <a:p>
            <a:endParaRPr lang="en-US" dirty="0"/>
          </a:p>
        </p:txBody>
      </p:sp>
      <p:sp>
        <p:nvSpPr>
          <p:cNvPr id="3" name="Title 2"/>
          <p:cNvSpPr>
            <a:spLocks noGrp="1"/>
          </p:cNvSpPr>
          <p:nvPr>
            <p:ph type="title"/>
          </p:nvPr>
        </p:nvSpPr>
        <p:spPr/>
        <p:txBody>
          <a:bodyPr>
            <a:normAutofit fontScale="90000"/>
          </a:bodyPr>
          <a:lstStyle/>
          <a:p>
            <a:r>
              <a:rPr lang="en-US" dirty="0" smtClean="0"/>
              <a:t>Note the Diastolic Blood Pressure.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thoscope-heart-clip-art-thumb2887298.jpg"/>
          <p:cNvPicPr>
            <a:picLocks noChangeAspect="1"/>
          </p:cNvPicPr>
          <p:nvPr/>
        </p:nvPicPr>
        <p:blipFill>
          <a:blip r:embed="rId2" cstate="print"/>
          <a:stretch>
            <a:fillRect/>
          </a:stretch>
        </p:blipFill>
        <p:spPr>
          <a:xfrm>
            <a:off x="6858000" y="5105400"/>
            <a:ext cx="1905000" cy="1752600"/>
          </a:xfrm>
          <a:prstGeom prst="rect">
            <a:avLst/>
          </a:prstGeom>
        </p:spPr>
      </p:pic>
      <p:sp>
        <p:nvSpPr>
          <p:cNvPr id="2" name="Content Placeholder 1"/>
          <p:cNvSpPr>
            <a:spLocks noGrp="1"/>
          </p:cNvSpPr>
          <p:nvPr>
            <p:ph idx="1"/>
          </p:nvPr>
        </p:nvSpPr>
        <p:spPr>
          <a:xfrm>
            <a:off x="381000" y="1295400"/>
            <a:ext cx="8229600" cy="4525963"/>
          </a:xfrm>
        </p:spPr>
        <p:txBody>
          <a:bodyPr>
            <a:normAutofit fontScale="85000" lnSpcReduction="10000"/>
          </a:bodyPr>
          <a:lstStyle/>
          <a:p>
            <a:r>
              <a:rPr lang="en-US" dirty="0" smtClean="0"/>
              <a:t>Once you have recorded the blood pressure, it is important to know what the numbers mean. Use the following guide for reference: </a:t>
            </a:r>
          </a:p>
          <a:p>
            <a:r>
              <a:rPr lang="en-US" b="1" dirty="0" smtClean="0"/>
              <a:t>Normal blood pressure:</a:t>
            </a:r>
            <a:r>
              <a:rPr lang="en-US" dirty="0" smtClean="0"/>
              <a:t> Systolic number of less than 120 and diastolic number of less than 80.</a:t>
            </a:r>
          </a:p>
          <a:p>
            <a:r>
              <a:rPr lang="en-US" b="1" dirty="0" err="1" smtClean="0"/>
              <a:t>Prehypertension</a:t>
            </a:r>
            <a:r>
              <a:rPr lang="en-US" b="1" dirty="0" smtClean="0"/>
              <a:t>:</a:t>
            </a:r>
            <a:r>
              <a:rPr lang="en-US" dirty="0" smtClean="0"/>
              <a:t> Systolic number between 120 and 139, diastolic number between 80 and 89.</a:t>
            </a:r>
          </a:p>
          <a:p>
            <a:r>
              <a:rPr lang="en-US" b="1" dirty="0" smtClean="0"/>
              <a:t>Stage 1 Hypertension:</a:t>
            </a:r>
            <a:r>
              <a:rPr lang="en-US" dirty="0" smtClean="0"/>
              <a:t> Systolic number between 140 and 159, diastolic number between 90 and 99.</a:t>
            </a:r>
          </a:p>
          <a:p>
            <a:r>
              <a:rPr lang="en-US" b="1" dirty="0" smtClean="0"/>
              <a:t>Stage 2 Hypertension:</a:t>
            </a:r>
            <a:r>
              <a:rPr lang="en-US" dirty="0" smtClean="0"/>
              <a:t> Systolic number higher than 160 and diastolic number higher than 100.</a:t>
            </a:r>
          </a:p>
          <a:p>
            <a:r>
              <a:rPr lang="en-US" b="1" dirty="0" smtClean="0"/>
              <a:t>Hypertensive Crisis:</a:t>
            </a:r>
            <a:r>
              <a:rPr lang="en-US" dirty="0" smtClean="0"/>
              <a:t> Systolic number higher than 180 and diastolic number higher than 110.</a:t>
            </a:r>
            <a:r>
              <a:rPr lang="en-US" baseline="30000" dirty="0" smtClean="0">
                <a:hlinkClick r:id="rId3"/>
              </a:rPr>
              <a:t>[5]</a:t>
            </a:r>
            <a:r>
              <a:rPr lang="en-US" dirty="0" smtClean="0"/>
              <a:t> </a:t>
            </a:r>
          </a:p>
          <a:p>
            <a:endParaRPr lang="en-US" dirty="0"/>
          </a:p>
        </p:txBody>
      </p:sp>
      <p:sp>
        <p:nvSpPr>
          <p:cNvPr id="3" name="Title 2"/>
          <p:cNvSpPr>
            <a:spLocks noGrp="1"/>
          </p:cNvSpPr>
          <p:nvPr>
            <p:ph type="title"/>
          </p:nvPr>
        </p:nvSpPr>
        <p:spPr/>
        <p:txBody>
          <a:bodyPr>
            <a:normAutofit/>
          </a:bodyPr>
          <a:lstStyle/>
          <a:p>
            <a:r>
              <a:rPr lang="en-US" sz="3200" dirty="0" smtClean="0"/>
              <a:t>Understand What the Readings Mean.</a:t>
            </a:r>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102007_f260.jpg"/>
          <p:cNvPicPr>
            <a:picLocks noChangeAspect="1"/>
          </p:cNvPicPr>
          <p:nvPr/>
        </p:nvPicPr>
        <p:blipFill>
          <a:blip r:embed="rId2" cstate="print"/>
          <a:stretch>
            <a:fillRect/>
          </a:stretch>
        </p:blipFill>
        <p:spPr>
          <a:xfrm>
            <a:off x="6667500" y="4495800"/>
            <a:ext cx="2476500" cy="2362200"/>
          </a:xfrm>
          <a:prstGeom prst="rect">
            <a:avLst/>
          </a:prstGeom>
        </p:spPr>
      </p:pic>
      <p:sp>
        <p:nvSpPr>
          <p:cNvPr id="2" name="Content Placeholder 1"/>
          <p:cNvSpPr>
            <a:spLocks noGrp="1"/>
          </p:cNvSpPr>
          <p:nvPr>
            <p:ph idx="1"/>
          </p:nvPr>
        </p:nvSpPr>
        <p:spPr>
          <a:xfrm>
            <a:off x="381000" y="1295400"/>
            <a:ext cx="8229600" cy="4525963"/>
          </a:xfrm>
        </p:spPr>
        <p:txBody>
          <a:bodyPr>
            <a:normAutofit/>
          </a:bodyPr>
          <a:lstStyle/>
          <a:p>
            <a:r>
              <a:rPr lang="en-US" dirty="0" smtClean="0"/>
              <a:t>Even if blood pressure readings are far below the 120/80 "normal" mark, there is no cause for concern. A low blood pressure reading of, say, 85/55  is still considered to be normal, as long as no symptoms of low blood pressure are present.</a:t>
            </a:r>
          </a:p>
          <a:p>
            <a:r>
              <a:rPr lang="en-US" dirty="0" smtClean="0"/>
              <a:t>If </a:t>
            </a:r>
            <a:r>
              <a:rPr lang="en-US" dirty="0" smtClean="0"/>
              <a:t>the patient </a:t>
            </a:r>
            <a:r>
              <a:rPr lang="en-US" dirty="0" smtClean="0"/>
              <a:t>is experiencing symptoms of dizziness, lightheadedness, dehydration, nausea, blurred vision and/or fatigue, notify the doctor immediately.</a:t>
            </a:r>
          </a:p>
          <a:p>
            <a:endParaRPr lang="en-US" dirty="0"/>
          </a:p>
        </p:txBody>
      </p:sp>
      <p:sp>
        <p:nvSpPr>
          <p:cNvPr id="3" name="Title 2"/>
          <p:cNvSpPr>
            <a:spLocks noGrp="1"/>
          </p:cNvSpPr>
          <p:nvPr>
            <p:ph type="title"/>
          </p:nvPr>
        </p:nvSpPr>
        <p:spPr/>
        <p:txBody>
          <a:bodyPr>
            <a:normAutofit/>
          </a:bodyPr>
          <a:lstStyle/>
          <a:p>
            <a:r>
              <a:rPr lang="en-US" dirty="0" smtClean="0"/>
              <a:t>Don't </a:t>
            </a:r>
            <a:r>
              <a:rPr lang="en-US" dirty="0" smtClean="0"/>
              <a:t>Worry </a:t>
            </a:r>
            <a:r>
              <a:rPr lang="en-US" dirty="0" smtClean="0"/>
              <a:t>if BP is </a:t>
            </a:r>
            <a:r>
              <a:rPr lang="en-US" dirty="0" smtClean="0"/>
              <a:t>Low</a:t>
            </a:r>
            <a:r>
              <a:rPr lang="en-US" dirty="0" smtClean="0"/>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P keep.JPG"/>
          <p:cNvPicPr>
            <a:picLocks noGrp="1" noChangeAspect="1"/>
          </p:cNvPicPr>
          <p:nvPr>
            <p:ph idx="1"/>
          </p:nvPr>
        </p:nvPicPr>
        <p:blipFill>
          <a:blip r:embed="rId2" cstate="print"/>
          <a:stretch>
            <a:fillRect/>
          </a:stretch>
        </p:blipFill>
        <p:spPr>
          <a:xfrm>
            <a:off x="1048403" y="1481138"/>
            <a:ext cx="7047194" cy="4525962"/>
          </a:xfrm>
        </p:spPr>
      </p:pic>
      <p:sp>
        <p:nvSpPr>
          <p:cNvPr id="2" name="Title 1"/>
          <p:cNvSpPr>
            <a:spLocks noGrp="1"/>
          </p:cNvSpPr>
          <p:nvPr>
            <p:ph type="title"/>
          </p:nvPr>
        </p:nvSpPr>
        <p:spPr/>
        <p:txBody>
          <a:bodyPr/>
          <a:lstStyle/>
          <a:p>
            <a:r>
              <a:rPr lang="en-US" dirty="0" smtClean="0"/>
              <a:t>Blood Pressure Testing</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P PT.JPG"/>
          <p:cNvPicPr>
            <a:picLocks noGrp="1" noChangeAspect="1"/>
          </p:cNvPicPr>
          <p:nvPr>
            <p:ph idx="1"/>
          </p:nvPr>
        </p:nvPicPr>
        <p:blipFill>
          <a:blip r:embed="rId2" cstate="print"/>
          <a:stretch>
            <a:fillRect/>
          </a:stretch>
        </p:blipFill>
        <p:spPr>
          <a:xfrm>
            <a:off x="1075455" y="1481138"/>
            <a:ext cx="6993089" cy="4525962"/>
          </a:xfrm>
        </p:spPr>
      </p:pic>
      <p:sp>
        <p:nvSpPr>
          <p:cNvPr id="3" name="Title 2"/>
          <p:cNvSpPr>
            <a:spLocks noGrp="1"/>
          </p:cNvSpPr>
          <p:nvPr>
            <p:ph type="title"/>
          </p:nvPr>
        </p:nvSpPr>
        <p:spPr/>
        <p:txBody>
          <a:bodyPr/>
          <a:lstStyle/>
          <a:p>
            <a:r>
              <a:rPr lang="en-US" dirty="0" smtClean="0"/>
              <a:t>Blood Pressure Testing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T history 2.JPG"/>
          <p:cNvPicPr>
            <a:picLocks noGrp="1" noChangeAspect="1"/>
          </p:cNvPicPr>
          <p:nvPr>
            <p:ph idx="1"/>
          </p:nvPr>
        </p:nvPicPr>
        <p:blipFill>
          <a:blip r:embed="rId2" cstate="print"/>
          <a:stretch>
            <a:fillRect/>
          </a:stretch>
        </p:blipFill>
        <p:spPr>
          <a:xfrm>
            <a:off x="719137" y="1715294"/>
            <a:ext cx="7705725" cy="4057650"/>
          </a:xfrm>
        </p:spPr>
      </p:pic>
      <p:sp>
        <p:nvSpPr>
          <p:cNvPr id="3" name="Title 2"/>
          <p:cNvSpPr>
            <a:spLocks noGrp="1"/>
          </p:cNvSpPr>
          <p:nvPr>
            <p:ph type="title"/>
          </p:nvPr>
        </p:nvSpPr>
        <p:spPr/>
        <p:txBody>
          <a:bodyPr/>
          <a:lstStyle/>
          <a:p>
            <a:r>
              <a:rPr lang="en-US" dirty="0" smtClean="0"/>
              <a:t>Patient History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Diabetes Testing</a:t>
            </a:r>
            <a:endParaRPr lang="en-US" dirty="0"/>
          </a:p>
        </p:txBody>
      </p:sp>
      <p:pic>
        <p:nvPicPr>
          <p:cNvPr id="8" name="Content Placeholder 7" descr="diabetesbluecircle.png"/>
          <p:cNvPicPr>
            <a:picLocks noGrp="1" noChangeAspect="1"/>
          </p:cNvPicPr>
          <p:nvPr>
            <p:ph idx="1"/>
          </p:nvPr>
        </p:nvPicPr>
        <p:blipFill>
          <a:blip r:embed="rId2" cstate="print"/>
          <a:stretch>
            <a:fillRect/>
          </a:stretch>
        </p:blipFill>
        <p:spPr>
          <a:xfrm>
            <a:off x="3138487" y="2310606"/>
            <a:ext cx="2867025" cy="28670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319272"/>
          </a:xfrm>
        </p:spPr>
        <p:txBody>
          <a:bodyPr/>
          <a:lstStyle/>
          <a:p>
            <a:pPr lvl="0">
              <a:buNone/>
            </a:pPr>
            <a:r>
              <a:rPr lang="en-US" dirty="0" smtClean="0"/>
              <a:t>Check the patients glucose levels if:</a:t>
            </a:r>
          </a:p>
          <a:p>
            <a:pPr lvl="0">
              <a:buNone/>
            </a:pPr>
            <a:endParaRPr lang="en-US" dirty="0" smtClean="0"/>
          </a:p>
          <a:p>
            <a:pPr lvl="0"/>
            <a:r>
              <a:rPr lang="en-US" dirty="0" smtClean="0"/>
              <a:t>Any Diabetes is in the family</a:t>
            </a:r>
          </a:p>
          <a:p>
            <a:pPr lvl="0"/>
            <a:r>
              <a:rPr lang="en-US" dirty="0" smtClean="0"/>
              <a:t>If the patient is Diabetic</a:t>
            </a:r>
          </a:p>
          <a:p>
            <a:pPr lvl="0"/>
            <a:r>
              <a:rPr lang="en-US" dirty="0" smtClean="0"/>
              <a:t>If the patient requests it</a:t>
            </a:r>
          </a:p>
          <a:p>
            <a:pPr lvl="0"/>
            <a:r>
              <a:rPr lang="en-US" dirty="0" smtClean="0"/>
              <a:t>If the Dr. requests it.</a:t>
            </a:r>
          </a:p>
          <a:p>
            <a:endParaRPr lang="en-US" dirty="0"/>
          </a:p>
        </p:txBody>
      </p:sp>
      <p:sp>
        <p:nvSpPr>
          <p:cNvPr id="3" name="Title 2"/>
          <p:cNvSpPr>
            <a:spLocks noGrp="1"/>
          </p:cNvSpPr>
          <p:nvPr>
            <p:ph type="title"/>
          </p:nvPr>
        </p:nvSpPr>
        <p:spPr/>
        <p:txBody>
          <a:bodyPr/>
          <a:lstStyle/>
          <a:p>
            <a:r>
              <a:rPr lang="en-US" dirty="0" smtClean="0"/>
              <a:t>Diabetes Testing</a:t>
            </a:r>
            <a:endParaRPr lang="en-US" dirty="0"/>
          </a:p>
        </p:txBody>
      </p:sp>
      <p:pic>
        <p:nvPicPr>
          <p:cNvPr id="5" name="Picture 4" descr="ultra.jpg"/>
          <p:cNvPicPr>
            <a:picLocks noChangeAspect="1"/>
          </p:cNvPicPr>
          <p:nvPr/>
        </p:nvPicPr>
        <p:blipFill>
          <a:blip r:embed="rId2" cstate="print"/>
          <a:stretch>
            <a:fillRect/>
          </a:stretch>
        </p:blipFill>
        <p:spPr>
          <a:xfrm>
            <a:off x="5257800" y="3276600"/>
            <a:ext cx="3581400" cy="3581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686800" cy="5410200"/>
          </a:xfrm>
        </p:spPr>
        <p:txBody>
          <a:bodyPr>
            <a:normAutofit fontScale="92500" lnSpcReduction="20000"/>
          </a:bodyPr>
          <a:lstStyle/>
          <a:p>
            <a:r>
              <a:rPr lang="en-US" b="1" dirty="0" smtClean="0"/>
              <a:t>Blood Glucose Meter </a:t>
            </a:r>
            <a:r>
              <a:rPr lang="en-US" dirty="0" smtClean="0"/>
              <a:t>— reads blood sugar.</a:t>
            </a:r>
            <a:br>
              <a:rPr lang="en-US" dirty="0" smtClean="0"/>
            </a:br>
            <a:r>
              <a:rPr lang="en-US" dirty="0" smtClean="0"/>
              <a:t> </a:t>
            </a:r>
          </a:p>
          <a:p>
            <a:r>
              <a:rPr lang="en-US" b="1" dirty="0" smtClean="0"/>
              <a:t>Test Strip </a:t>
            </a:r>
            <a:r>
              <a:rPr lang="en-US" dirty="0" smtClean="0"/>
              <a:t>— collects blood sample.</a:t>
            </a:r>
            <a:br>
              <a:rPr lang="en-US" dirty="0" smtClean="0"/>
            </a:br>
            <a:r>
              <a:rPr lang="en-US" dirty="0" smtClean="0"/>
              <a:t> </a:t>
            </a:r>
          </a:p>
          <a:p>
            <a:r>
              <a:rPr lang="en-US" b="1" dirty="0" smtClean="0"/>
              <a:t>Lancet</a:t>
            </a:r>
            <a:r>
              <a:rPr lang="en-US" dirty="0" smtClean="0"/>
              <a:t>  — fits into lancing device, pricks finger, and 		  provides small drop of blood for glucose 		  strip.</a:t>
            </a:r>
            <a:br>
              <a:rPr lang="en-US" dirty="0" smtClean="0"/>
            </a:br>
            <a:r>
              <a:rPr lang="en-US" dirty="0" smtClean="0"/>
              <a:t> </a:t>
            </a:r>
          </a:p>
          <a:p>
            <a:r>
              <a:rPr lang="en-US" b="1" dirty="0" smtClean="0"/>
              <a:t>Lancing Device </a:t>
            </a:r>
            <a:r>
              <a:rPr lang="en-US" dirty="0" smtClean="0"/>
              <a:t>— punctures finger when button is 			    pressed. </a:t>
            </a:r>
            <a:br>
              <a:rPr lang="en-US" dirty="0" smtClean="0"/>
            </a:br>
            <a:r>
              <a:rPr lang="en-US" dirty="0" smtClean="0"/>
              <a:t> </a:t>
            </a:r>
          </a:p>
          <a:p>
            <a:r>
              <a:rPr lang="en-US" b="1" dirty="0" smtClean="0"/>
              <a:t>Alcohol Wipes  </a:t>
            </a:r>
            <a:r>
              <a:rPr lang="en-US" dirty="0" smtClean="0"/>
              <a:t>— to clean fingers.</a:t>
            </a:r>
            <a:br>
              <a:rPr lang="en-US" dirty="0" smtClean="0"/>
            </a:br>
            <a:r>
              <a:rPr lang="en-US" dirty="0" smtClean="0"/>
              <a:t> </a:t>
            </a:r>
          </a:p>
          <a:p>
            <a:r>
              <a:rPr lang="en-US" b="1" dirty="0" smtClean="0"/>
              <a:t>User Manual </a:t>
            </a:r>
            <a:r>
              <a:rPr lang="en-US" dirty="0" smtClean="0"/>
              <a:t>— provides information about your 				meter. </a:t>
            </a:r>
          </a:p>
          <a:p>
            <a:endParaRPr lang="en-US" dirty="0"/>
          </a:p>
        </p:txBody>
      </p:sp>
      <p:sp>
        <p:nvSpPr>
          <p:cNvPr id="3" name="Title 2"/>
          <p:cNvSpPr>
            <a:spLocks noGrp="1"/>
          </p:cNvSpPr>
          <p:nvPr>
            <p:ph type="title"/>
          </p:nvPr>
        </p:nvSpPr>
        <p:spPr>
          <a:xfrm>
            <a:off x="457200" y="0"/>
            <a:ext cx="8229600" cy="715962"/>
          </a:xfrm>
        </p:spPr>
        <p:txBody>
          <a:bodyPr>
            <a:normAutofit fontScale="90000"/>
          </a:bodyPr>
          <a:lstStyle/>
          <a:p>
            <a:r>
              <a:rPr lang="en-US" dirty="0" smtClean="0"/>
              <a:t>Supplies You Will Use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Before you start, insert the a strip into the meter.  If the time in the lower right hand corner blinks, cycle through the date and time by pressing the left hand M button 6 times.</a:t>
            </a:r>
          </a:p>
          <a:p>
            <a:r>
              <a:rPr lang="en-US" dirty="0" smtClean="0"/>
              <a:t>Reinsert the test strip.  If there are 3 dashes, then you must program the test strip code number found on the bottle, by pressing the C </a:t>
            </a:r>
            <a:r>
              <a:rPr lang="en-US" dirty="0" smtClean="0"/>
              <a:t>button, </a:t>
            </a:r>
            <a:r>
              <a:rPr lang="en-US" dirty="0" smtClean="0"/>
              <a:t>until you find </a:t>
            </a:r>
            <a:r>
              <a:rPr lang="en-US" dirty="0" smtClean="0"/>
              <a:t>the number</a:t>
            </a:r>
            <a:r>
              <a:rPr lang="en-US" dirty="0" smtClean="0"/>
              <a:t>.</a:t>
            </a:r>
            <a:endParaRPr lang="en-US" dirty="0" smtClean="0"/>
          </a:p>
          <a:p>
            <a:r>
              <a:rPr lang="en-US" dirty="0" smtClean="0"/>
              <a:t>A blood drop symbol will appear  and you can start the test.</a:t>
            </a:r>
            <a:endParaRPr lang="en-US" dirty="0"/>
          </a:p>
        </p:txBody>
      </p:sp>
      <p:sp>
        <p:nvSpPr>
          <p:cNvPr id="3" name="Title 2"/>
          <p:cNvSpPr>
            <a:spLocks noGrp="1"/>
          </p:cNvSpPr>
          <p:nvPr>
            <p:ph type="title"/>
          </p:nvPr>
        </p:nvSpPr>
        <p:spPr/>
        <p:txBody>
          <a:bodyPr/>
          <a:lstStyle/>
          <a:p>
            <a:r>
              <a:rPr lang="en-US" dirty="0" smtClean="0"/>
              <a:t>Test Glucose Meter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Look patient over and carefully think about what may be a problem not mentioned.  If any problem surfaces, write it on the chart.</a:t>
            </a:r>
          </a:p>
          <a:p>
            <a:pPr lvl="0"/>
            <a:r>
              <a:rPr lang="en-US" dirty="0" smtClean="0"/>
              <a:t>Give the patient encouragement, positive attention, or sympathetic reaction to his/her comments. </a:t>
            </a:r>
          </a:p>
          <a:p>
            <a:pPr lvl="0"/>
            <a:r>
              <a:rPr lang="en-US" dirty="0" smtClean="0"/>
              <a:t>Tell the patient he/she is "number 4" to see the doctor and that he/she will be seen soon.</a:t>
            </a:r>
          </a:p>
          <a:p>
            <a:endParaRPr lang="en-US" dirty="0"/>
          </a:p>
        </p:txBody>
      </p:sp>
      <p:sp>
        <p:nvSpPr>
          <p:cNvPr id="3" name="Title 2"/>
          <p:cNvSpPr>
            <a:spLocks noGrp="1"/>
          </p:cNvSpPr>
          <p:nvPr>
            <p:ph type="title"/>
          </p:nvPr>
        </p:nvSpPr>
        <p:spPr/>
        <p:txBody>
          <a:bodyPr/>
          <a:lstStyle/>
          <a:p>
            <a:r>
              <a:rPr lang="en-US" dirty="0" smtClean="0"/>
              <a:t>Dr. Morgan’s Patient Care</a:t>
            </a:r>
            <a:endParaRPr lang="en-US" dirty="0"/>
          </a:p>
        </p:txBody>
      </p:sp>
      <p:pic>
        <p:nvPicPr>
          <p:cNvPr id="4" name="Picture 3" descr="health-screening.jpg"/>
          <p:cNvPicPr>
            <a:picLocks noChangeAspect="1"/>
          </p:cNvPicPr>
          <p:nvPr/>
        </p:nvPicPr>
        <p:blipFill>
          <a:blip r:embed="rId2" cstate="print"/>
          <a:stretch>
            <a:fillRect/>
          </a:stretch>
        </p:blipFill>
        <p:spPr>
          <a:xfrm>
            <a:off x="5715000" y="4995182"/>
            <a:ext cx="2819400" cy="186281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676400"/>
            <a:ext cx="7772400" cy="4724400"/>
          </a:xfrm>
        </p:spPr>
        <p:txBody>
          <a:bodyPr>
            <a:normAutofit lnSpcReduction="10000"/>
          </a:bodyPr>
          <a:lstStyle/>
          <a:p>
            <a:r>
              <a:rPr lang="en-US" dirty="0" smtClean="0"/>
              <a:t>Clean test site</a:t>
            </a:r>
          </a:p>
          <a:p>
            <a:endParaRPr lang="en-US" dirty="0" smtClean="0"/>
          </a:p>
          <a:p>
            <a:r>
              <a:rPr lang="en-US" dirty="0" smtClean="0"/>
              <a:t>Insert the test strip into the blood glucose meter. </a:t>
            </a:r>
          </a:p>
          <a:p>
            <a:endParaRPr lang="en-US" dirty="0" smtClean="0"/>
          </a:p>
          <a:p>
            <a:r>
              <a:rPr lang="en-US" dirty="0" smtClean="0"/>
              <a:t>Puncture the site with a lancing device.</a:t>
            </a:r>
            <a:br>
              <a:rPr lang="en-US" dirty="0" smtClean="0"/>
            </a:br>
            <a:r>
              <a:rPr lang="en-US" dirty="0" smtClean="0"/>
              <a:t> </a:t>
            </a:r>
          </a:p>
          <a:p>
            <a:r>
              <a:rPr lang="en-US" dirty="0" smtClean="0"/>
              <a:t>Put a little drop of blood on the test strip.</a:t>
            </a:r>
            <a:br>
              <a:rPr lang="en-US" dirty="0" smtClean="0"/>
            </a:br>
            <a:r>
              <a:rPr lang="en-US" dirty="0" smtClean="0"/>
              <a:t> </a:t>
            </a:r>
          </a:p>
          <a:p>
            <a:r>
              <a:rPr lang="en-US" dirty="0" smtClean="0"/>
              <a:t>In seconds, the blood glucose meter reads blood sugar level.</a:t>
            </a:r>
          </a:p>
          <a:p>
            <a:endParaRPr lang="en-US" dirty="0"/>
          </a:p>
        </p:txBody>
      </p:sp>
      <p:sp>
        <p:nvSpPr>
          <p:cNvPr id="3" name="Title 2"/>
          <p:cNvSpPr>
            <a:spLocks noGrp="1"/>
          </p:cNvSpPr>
          <p:nvPr>
            <p:ph type="title"/>
          </p:nvPr>
        </p:nvSpPr>
        <p:spPr/>
        <p:txBody>
          <a:bodyPr/>
          <a:lstStyle/>
          <a:p>
            <a:r>
              <a:rPr lang="en-US" dirty="0" smtClean="0"/>
              <a:t>Testing</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1642871"/>
          </a:xfrm>
        </p:spPr>
        <p:txBody>
          <a:bodyPr/>
          <a:lstStyle/>
          <a:p>
            <a:r>
              <a:rPr lang="en-US" dirty="0" smtClean="0"/>
              <a:t>Clean patients finger with alcohol. If you are using alcohol, let it dry before you puncture finger.</a:t>
            </a:r>
            <a:endParaRPr lang="en-US" dirty="0"/>
          </a:p>
        </p:txBody>
      </p:sp>
      <p:sp>
        <p:nvSpPr>
          <p:cNvPr id="3" name="Title 2"/>
          <p:cNvSpPr>
            <a:spLocks noGrp="1"/>
          </p:cNvSpPr>
          <p:nvPr>
            <p:ph type="title"/>
          </p:nvPr>
        </p:nvSpPr>
        <p:spPr/>
        <p:txBody>
          <a:bodyPr/>
          <a:lstStyle/>
          <a:p>
            <a:r>
              <a:rPr lang="en-US" dirty="0" smtClean="0"/>
              <a:t>Clean Test Site</a:t>
            </a:r>
            <a:endParaRPr lang="en-US" dirty="0"/>
          </a:p>
        </p:txBody>
      </p:sp>
      <p:pic>
        <p:nvPicPr>
          <p:cNvPr id="4" name="Content Placeholder 3" descr="h9991354_010.jpg"/>
          <p:cNvPicPr>
            <a:picLocks noChangeAspect="1"/>
          </p:cNvPicPr>
          <p:nvPr/>
        </p:nvPicPr>
        <p:blipFill>
          <a:blip r:embed="rId2" cstate="print"/>
          <a:stretch>
            <a:fillRect/>
          </a:stretch>
        </p:blipFill>
        <p:spPr>
          <a:xfrm>
            <a:off x="4267200" y="3276600"/>
            <a:ext cx="4673600" cy="304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ncet.jpg"/>
          <p:cNvPicPr>
            <a:picLocks noChangeAspect="1"/>
          </p:cNvPicPr>
          <p:nvPr/>
        </p:nvPicPr>
        <p:blipFill>
          <a:blip r:embed="rId2" cstate="print"/>
          <a:stretch>
            <a:fillRect/>
          </a:stretch>
        </p:blipFill>
        <p:spPr>
          <a:xfrm rot="1152968">
            <a:off x="2048358" y="1286499"/>
            <a:ext cx="6148979" cy="4690248"/>
          </a:xfrm>
          <a:prstGeom prst="rect">
            <a:avLst/>
          </a:prstGeom>
        </p:spPr>
      </p:pic>
      <p:sp>
        <p:nvSpPr>
          <p:cNvPr id="3" name="Title 2"/>
          <p:cNvSpPr>
            <a:spLocks noGrp="1"/>
          </p:cNvSpPr>
          <p:nvPr>
            <p:ph type="title"/>
          </p:nvPr>
        </p:nvSpPr>
        <p:spPr>
          <a:xfrm>
            <a:off x="0" y="0"/>
            <a:ext cx="9144000" cy="914400"/>
          </a:xfrm>
        </p:spPr>
        <p:txBody>
          <a:bodyPr>
            <a:normAutofit fontScale="90000"/>
          </a:bodyPr>
          <a:lstStyle/>
          <a:p>
            <a:r>
              <a:rPr lang="en-US" dirty="0" smtClean="0"/>
              <a:t>Puncture the Site with a Lancing Device</a:t>
            </a:r>
            <a:endParaRPr lang="en-US" dirty="0"/>
          </a:p>
        </p:txBody>
      </p:sp>
      <p:pic>
        <p:nvPicPr>
          <p:cNvPr id="5" name="Content Placeholder 4" descr="url (2).jpg"/>
          <p:cNvPicPr>
            <a:picLocks noGrp="1" noChangeAspect="1"/>
          </p:cNvPicPr>
          <p:nvPr>
            <p:ph idx="1"/>
          </p:nvPr>
        </p:nvPicPr>
        <p:blipFill>
          <a:blip r:embed="rId3" cstate="print"/>
          <a:stretch>
            <a:fillRect/>
          </a:stretch>
        </p:blipFill>
        <p:spPr>
          <a:xfrm rot="18792228">
            <a:off x="1316790" y="1349451"/>
            <a:ext cx="2209800" cy="33147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7772400" cy="2557272"/>
          </a:xfrm>
        </p:spPr>
        <p:txBody>
          <a:bodyPr>
            <a:normAutofit/>
          </a:bodyPr>
          <a:lstStyle/>
          <a:p>
            <a:endParaRPr lang="en-US" dirty="0" smtClean="0"/>
          </a:p>
          <a:p>
            <a:pPr lvl="1"/>
            <a:endParaRPr lang="en-US" dirty="0" smtClean="0"/>
          </a:p>
          <a:p>
            <a:pPr>
              <a:buClr>
                <a:srgbClr val="0070C0"/>
              </a:buClr>
            </a:pPr>
            <a:r>
              <a:rPr lang="en-US" dirty="0" smtClean="0"/>
              <a:t>Remove the blue cap of the Adjustable Blood Sampler </a:t>
            </a:r>
            <a:r>
              <a:rPr lang="en-US" dirty="0" smtClean="0"/>
              <a:t>by </a:t>
            </a:r>
            <a:r>
              <a:rPr lang="en-US" dirty="0" smtClean="0"/>
              <a:t>twisting it off </a:t>
            </a:r>
          </a:p>
          <a:p>
            <a:endParaRPr lang="en-US" dirty="0"/>
          </a:p>
        </p:txBody>
      </p:sp>
      <p:sp>
        <p:nvSpPr>
          <p:cNvPr id="3" name="Title 2"/>
          <p:cNvSpPr>
            <a:spLocks noGrp="1"/>
          </p:cNvSpPr>
          <p:nvPr>
            <p:ph type="title"/>
          </p:nvPr>
        </p:nvSpPr>
        <p:spPr>
          <a:xfrm>
            <a:off x="609600" y="152400"/>
            <a:ext cx="8229600" cy="1143000"/>
          </a:xfrm>
        </p:spPr>
        <p:txBody>
          <a:bodyPr>
            <a:normAutofit fontScale="90000"/>
          </a:bodyPr>
          <a:lstStyle/>
          <a:p>
            <a:r>
              <a:rPr lang="en-US" dirty="0" smtClean="0"/>
              <a:t>Step 1 </a:t>
            </a:r>
            <a:br>
              <a:rPr lang="en-US" dirty="0" smtClean="0"/>
            </a:br>
            <a:endParaRPr lang="en-US" dirty="0"/>
          </a:p>
        </p:txBody>
      </p:sp>
      <p:pic>
        <p:nvPicPr>
          <p:cNvPr id="5" name="Picture 4" descr="twist.jpg"/>
          <p:cNvPicPr>
            <a:picLocks noChangeAspect="1"/>
          </p:cNvPicPr>
          <p:nvPr/>
        </p:nvPicPr>
        <p:blipFill>
          <a:blip r:embed="rId2" cstate="print"/>
          <a:stretch>
            <a:fillRect/>
          </a:stretch>
        </p:blipFill>
        <p:spPr>
          <a:xfrm>
            <a:off x="5105400" y="2895600"/>
            <a:ext cx="3505200" cy="326786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4648200" cy="3810000"/>
          </a:xfrm>
        </p:spPr>
        <p:txBody>
          <a:bodyPr>
            <a:normAutofit/>
          </a:bodyPr>
          <a:lstStyle/>
          <a:p>
            <a:r>
              <a:rPr lang="en-US" dirty="0" smtClean="0"/>
              <a:t>Insert the lancet into the holder and push in firmly. Twist the protective disk until it separates from the lancet and save the disk for later use. </a:t>
            </a:r>
            <a:r>
              <a:rPr lang="en-US" b="1" dirty="0" smtClean="0"/>
              <a:t>Do not</a:t>
            </a:r>
            <a:r>
              <a:rPr lang="en-US" dirty="0" smtClean="0"/>
              <a:t> twist the lancet.</a:t>
            </a:r>
          </a:p>
          <a:p>
            <a:endParaRPr lang="en-US" dirty="0"/>
          </a:p>
        </p:txBody>
      </p:sp>
      <p:sp>
        <p:nvSpPr>
          <p:cNvPr id="3" name="Title 2"/>
          <p:cNvSpPr>
            <a:spLocks noGrp="1"/>
          </p:cNvSpPr>
          <p:nvPr>
            <p:ph type="title"/>
          </p:nvPr>
        </p:nvSpPr>
        <p:spPr/>
        <p:txBody>
          <a:bodyPr>
            <a:normAutofit/>
          </a:bodyPr>
          <a:lstStyle/>
          <a:p>
            <a:r>
              <a:rPr lang="en-US" dirty="0" smtClean="0"/>
              <a:t>Step 2 </a:t>
            </a:r>
          </a:p>
        </p:txBody>
      </p:sp>
      <p:pic>
        <p:nvPicPr>
          <p:cNvPr id="4" name="Picture 3" descr="push.JPG"/>
          <p:cNvPicPr>
            <a:picLocks noChangeAspect="1"/>
          </p:cNvPicPr>
          <p:nvPr/>
        </p:nvPicPr>
        <p:blipFill>
          <a:blip r:embed="rId2" cstate="print"/>
          <a:stretch>
            <a:fillRect/>
          </a:stretch>
        </p:blipFill>
        <p:spPr>
          <a:xfrm>
            <a:off x="5410200" y="838200"/>
            <a:ext cx="3429000" cy="3162497"/>
          </a:xfrm>
          <a:prstGeom prst="rect">
            <a:avLst/>
          </a:prstGeom>
        </p:spPr>
      </p:pic>
      <p:pic>
        <p:nvPicPr>
          <p:cNvPr id="6" name="Picture 5" descr="url.jpg"/>
          <p:cNvPicPr>
            <a:picLocks noChangeAspect="1"/>
          </p:cNvPicPr>
          <p:nvPr/>
        </p:nvPicPr>
        <p:blipFill>
          <a:blip r:embed="rId3" cstate="print"/>
          <a:stretch>
            <a:fillRect/>
          </a:stretch>
        </p:blipFill>
        <p:spPr>
          <a:xfrm rot="2200004">
            <a:off x="6255300" y="4302803"/>
            <a:ext cx="1548443" cy="232266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642872"/>
          </a:xfrm>
        </p:spPr>
        <p:txBody>
          <a:bodyPr/>
          <a:lstStyle/>
          <a:p>
            <a:r>
              <a:rPr lang="en-US" dirty="0" smtClean="0"/>
              <a:t>Replace the blue cap by twisting it back on until it is snug.</a:t>
            </a:r>
          </a:p>
          <a:p>
            <a:endParaRPr lang="en-US" dirty="0"/>
          </a:p>
        </p:txBody>
      </p:sp>
      <p:sp>
        <p:nvSpPr>
          <p:cNvPr id="3" name="Title 2"/>
          <p:cNvSpPr>
            <a:spLocks noGrp="1"/>
          </p:cNvSpPr>
          <p:nvPr>
            <p:ph type="title"/>
          </p:nvPr>
        </p:nvSpPr>
        <p:spPr/>
        <p:txBody>
          <a:bodyPr>
            <a:normAutofit fontScale="90000"/>
          </a:bodyPr>
          <a:lstStyle/>
          <a:p>
            <a:r>
              <a:rPr lang="en-US" dirty="0" smtClean="0"/>
              <a:t>Step 3</a:t>
            </a:r>
            <a:br>
              <a:rPr lang="en-US" dirty="0" smtClean="0"/>
            </a:br>
            <a:endParaRPr lang="en-US" dirty="0"/>
          </a:p>
        </p:txBody>
      </p:sp>
      <p:pic>
        <p:nvPicPr>
          <p:cNvPr id="5" name="Picture 4" descr="twist.jpg"/>
          <p:cNvPicPr>
            <a:picLocks noChangeAspect="1"/>
          </p:cNvPicPr>
          <p:nvPr/>
        </p:nvPicPr>
        <p:blipFill>
          <a:blip r:embed="rId2" cstate="print"/>
          <a:stretch>
            <a:fillRect/>
          </a:stretch>
        </p:blipFill>
        <p:spPr>
          <a:xfrm>
            <a:off x="3657599" y="2576512"/>
            <a:ext cx="3448157" cy="321468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328672"/>
          </a:xfrm>
        </p:spPr>
        <p:txBody>
          <a:bodyPr>
            <a:normAutofit fontScale="92500" lnSpcReduction="10000"/>
          </a:bodyPr>
          <a:lstStyle/>
          <a:p>
            <a:r>
              <a:rPr lang="en-US" dirty="0" smtClean="0"/>
              <a:t>Adjust the Depth Setting </a:t>
            </a:r>
          </a:p>
          <a:p>
            <a:r>
              <a:rPr lang="en-US" dirty="0" smtClean="0"/>
              <a:t>Start with the medium setting.</a:t>
            </a:r>
          </a:p>
          <a:p>
            <a:r>
              <a:rPr lang="en-US" dirty="0" smtClean="0"/>
              <a:t>If necessary, twist the depth adjustment knob toward the smaller dots on the Adjustable Blood Sampler for a shallow puncture or toward the larger dots for a deeper puncture.</a:t>
            </a:r>
          </a:p>
          <a:p>
            <a:endParaRPr lang="en-US" dirty="0"/>
          </a:p>
        </p:txBody>
      </p:sp>
      <p:sp>
        <p:nvSpPr>
          <p:cNvPr id="3" name="Title 2"/>
          <p:cNvSpPr>
            <a:spLocks noGrp="1"/>
          </p:cNvSpPr>
          <p:nvPr>
            <p:ph type="title"/>
          </p:nvPr>
        </p:nvSpPr>
        <p:spPr/>
        <p:txBody>
          <a:bodyPr>
            <a:normAutofit/>
          </a:bodyPr>
          <a:lstStyle/>
          <a:p>
            <a:r>
              <a:rPr lang="en-US" dirty="0" smtClean="0"/>
              <a:t>Step 4</a:t>
            </a:r>
            <a:endParaRPr lang="en-US" dirty="0"/>
          </a:p>
        </p:txBody>
      </p:sp>
      <p:pic>
        <p:nvPicPr>
          <p:cNvPr id="4" name="Picture 3" descr="adjust.JPG"/>
          <p:cNvPicPr>
            <a:picLocks noChangeAspect="1"/>
          </p:cNvPicPr>
          <p:nvPr/>
        </p:nvPicPr>
        <p:blipFill>
          <a:blip r:embed="rId2" cstate="print"/>
          <a:stretch>
            <a:fillRect/>
          </a:stretch>
        </p:blipFill>
        <p:spPr>
          <a:xfrm>
            <a:off x="5867400" y="4104195"/>
            <a:ext cx="2819400" cy="260140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543800" cy="1185671"/>
          </a:xfrm>
        </p:spPr>
        <p:txBody>
          <a:bodyPr>
            <a:normAutofit/>
          </a:bodyPr>
          <a:lstStyle/>
          <a:p>
            <a:r>
              <a:rPr lang="en-US" dirty="0" smtClean="0"/>
              <a:t>Slide the control button back until it clicks.</a:t>
            </a:r>
          </a:p>
          <a:p>
            <a:endParaRPr lang="en-US" dirty="0"/>
          </a:p>
        </p:txBody>
      </p:sp>
      <p:sp>
        <p:nvSpPr>
          <p:cNvPr id="3" name="Title 2"/>
          <p:cNvSpPr>
            <a:spLocks noGrp="1"/>
          </p:cNvSpPr>
          <p:nvPr>
            <p:ph type="title"/>
          </p:nvPr>
        </p:nvSpPr>
        <p:spPr/>
        <p:txBody>
          <a:bodyPr>
            <a:normAutofit/>
          </a:bodyPr>
          <a:lstStyle/>
          <a:p>
            <a:r>
              <a:rPr lang="en-US" dirty="0" smtClean="0"/>
              <a:t>Step 5</a:t>
            </a:r>
          </a:p>
        </p:txBody>
      </p:sp>
      <p:pic>
        <p:nvPicPr>
          <p:cNvPr id="4" name="Picture 3" descr="cock.JPG"/>
          <p:cNvPicPr>
            <a:picLocks noChangeAspect="1"/>
          </p:cNvPicPr>
          <p:nvPr/>
        </p:nvPicPr>
        <p:blipFill>
          <a:blip r:embed="rId2" cstate="print"/>
          <a:stretch>
            <a:fillRect/>
          </a:stretch>
        </p:blipFill>
        <p:spPr>
          <a:xfrm>
            <a:off x="4267200" y="3352800"/>
            <a:ext cx="3352800" cy="310704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557272"/>
          </a:xfrm>
        </p:spPr>
        <p:txBody>
          <a:bodyPr/>
          <a:lstStyle/>
          <a:p>
            <a:r>
              <a:rPr lang="en-US" dirty="0" smtClean="0"/>
              <a:t>Hold the Adjustable Blood Sampler firmly against the side of the patients pinkie finger.</a:t>
            </a:r>
          </a:p>
          <a:p>
            <a:r>
              <a:rPr lang="en-US" dirty="0" smtClean="0"/>
              <a:t> Press the release button. </a:t>
            </a:r>
          </a:p>
          <a:p>
            <a:endParaRPr lang="en-US" dirty="0"/>
          </a:p>
        </p:txBody>
      </p:sp>
      <p:sp>
        <p:nvSpPr>
          <p:cNvPr id="3" name="Title 2"/>
          <p:cNvSpPr>
            <a:spLocks noGrp="1"/>
          </p:cNvSpPr>
          <p:nvPr>
            <p:ph type="title"/>
          </p:nvPr>
        </p:nvSpPr>
        <p:spPr/>
        <p:txBody>
          <a:bodyPr>
            <a:normAutofit/>
          </a:bodyPr>
          <a:lstStyle/>
          <a:p>
            <a:r>
              <a:rPr lang="en-US" dirty="0" smtClean="0"/>
              <a:t>Step 6</a:t>
            </a:r>
          </a:p>
        </p:txBody>
      </p:sp>
      <p:pic>
        <p:nvPicPr>
          <p:cNvPr id="4" name="Picture 3" descr="hols.JPG"/>
          <p:cNvPicPr>
            <a:picLocks noChangeAspect="1"/>
          </p:cNvPicPr>
          <p:nvPr/>
        </p:nvPicPr>
        <p:blipFill>
          <a:blip r:embed="rId2" cstate="print"/>
          <a:stretch>
            <a:fillRect/>
          </a:stretch>
        </p:blipFill>
        <p:spPr>
          <a:xfrm>
            <a:off x="4267200" y="3200400"/>
            <a:ext cx="3200400" cy="300243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633472"/>
          </a:xfrm>
        </p:spPr>
        <p:txBody>
          <a:bodyPr/>
          <a:lstStyle/>
          <a:p>
            <a:r>
              <a:rPr lang="en-US" dirty="0" smtClean="0"/>
              <a:t>Gently squeeze or massage </a:t>
            </a:r>
            <a:r>
              <a:rPr lang="en-US" dirty="0" smtClean="0"/>
              <a:t>fingertip </a:t>
            </a:r>
            <a:r>
              <a:rPr lang="en-US" dirty="0" smtClean="0"/>
              <a:t>until a round drop of blood forms on </a:t>
            </a:r>
            <a:r>
              <a:rPr lang="en-US" dirty="0" smtClean="0"/>
              <a:t>the</a:t>
            </a:r>
            <a:r>
              <a:rPr lang="en-US" dirty="0" smtClean="0"/>
              <a:t> </a:t>
            </a:r>
            <a:r>
              <a:rPr lang="en-US" dirty="0" smtClean="0"/>
              <a:t>fingertip.</a:t>
            </a:r>
          </a:p>
          <a:p>
            <a:r>
              <a:rPr lang="en-US" dirty="0" smtClean="0"/>
              <a:t>If the blood smears or runs, </a:t>
            </a:r>
            <a:r>
              <a:rPr lang="en-US" b="1" dirty="0" smtClean="0"/>
              <a:t>do not </a:t>
            </a:r>
            <a:r>
              <a:rPr lang="en-US" dirty="0" smtClean="0"/>
              <a:t>use that sample. Dry the area and gently squeeze another drop of blood or puncture a new site.</a:t>
            </a:r>
          </a:p>
          <a:p>
            <a:endParaRPr lang="en-US" dirty="0"/>
          </a:p>
        </p:txBody>
      </p:sp>
      <p:sp>
        <p:nvSpPr>
          <p:cNvPr id="3" name="Title 2"/>
          <p:cNvSpPr>
            <a:spLocks noGrp="1"/>
          </p:cNvSpPr>
          <p:nvPr>
            <p:ph type="title"/>
          </p:nvPr>
        </p:nvSpPr>
        <p:spPr/>
        <p:txBody>
          <a:bodyPr>
            <a:normAutofit fontScale="90000"/>
          </a:bodyPr>
          <a:lstStyle/>
          <a:p>
            <a:r>
              <a:rPr lang="en-US" dirty="0" smtClean="0"/>
              <a:t>Step 7</a:t>
            </a:r>
            <a:br>
              <a:rPr lang="en-US" dirty="0" smtClean="0"/>
            </a:br>
            <a:endParaRPr lang="en-US" dirty="0"/>
          </a:p>
        </p:txBody>
      </p:sp>
      <p:pic>
        <p:nvPicPr>
          <p:cNvPr id="4" name="Picture 3" descr="massage.JPG"/>
          <p:cNvPicPr>
            <a:picLocks noChangeAspect="1"/>
          </p:cNvPicPr>
          <p:nvPr/>
        </p:nvPicPr>
        <p:blipFill>
          <a:blip r:embed="rId2" cstate="print"/>
          <a:stretch>
            <a:fillRect/>
          </a:stretch>
        </p:blipFill>
        <p:spPr>
          <a:xfrm>
            <a:off x="5486400" y="3962400"/>
            <a:ext cx="2819400" cy="26485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pPr lvl="0"/>
            <a:r>
              <a:rPr lang="en-US" dirty="0" smtClean="0"/>
              <a:t>With all of this information on the patient's chart, let the Dr. know what is happening.  (This approach makes the visit shorter; therefore more people can be seen.)</a:t>
            </a:r>
          </a:p>
          <a:p>
            <a:pPr lvl="0"/>
            <a:r>
              <a:rPr lang="en-US" dirty="0" smtClean="0"/>
              <a:t>Introduce the patient to the doctor.</a:t>
            </a:r>
          </a:p>
          <a:p>
            <a:r>
              <a:rPr lang="en-US" dirty="0" smtClean="0"/>
              <a:t>After patient is 				    finished, say 				        something positive,</a:t>
            </a:r>
          </a:p>
          <a:p>
            <a:pPr>
              <a:buNone/>
            </a:pPr>
            <a:r>
              <a:rPr lang="en-US" dirty="0" smtClean="0"/>
              <a:t>	such as,   								             					“The best to you."</a:t>
            </a:r>
          </a:p>
          <a:p>
            <a:pPr lvl="0"/>
            <a:endParaRPr lang="en-US" dirty="0" smtClean="0"/>
          </a:p>
          <a:p>
            <a:endParaRPr lang="en-US" dirty="0"/>
          </a:p>
        </p:txBody>
      </p:sp>
      <p:sp>
        <p:nvSpPr>
          <p:cNvPr id="3" name="Title 2"/>
          <p:cNvSpPr>
            <a:spLocks noGrp="1"/>
          </p:cNvSpPr>
          <p:nvPr>
            <p:ph type="title"/>
          </p:nvPr>
        </p:nvSpPr>
        <p:spPr/>
        <p:txBody>
          <a:bodyPr/>
          <a:lstStyle/>
          <a:p>
            <a:r>
              <a:rPr lang="en-US" dirty="0" smtClean="0"/>
              <a:t>Patient Care     	 (continued)</a:t>
            </a:r>
            <a:endParaRPr lang="en-US" dirty="0"/>
          </a:p>
        </p:txBody>
      </p:sp>
      <p:pic>
        <p:nvPicPr>
          <p:cNvPr id="7" name="Picture 6" descr="DSC01790.JPG"/>
          <p:cNvPicPr>
            <a:picLocks noChangeAspect="1"/>
          </p:cNvPicPr>
          <p:nvPr/>
        </p:nvPicPr>
        <p:blipFill>
          <a:blip r:embed="rId2" cstate="print"/>
          <a:stretch>
            <a:fillRect/>
          </a:stretch>
        </p:blipFill>
        <p:spPr>
          <a:xfrm>
            <a:off x="4572000" y="3657600"/>
            <a:ext cx="4320589" cy="301184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Determine Glucose Level</a:t>
            </a:r>
            <a:endParaRPr lang="en-US" dirty="0"/>
          </a:p>
        </p:txBody>
      </p:sp>
      <p:pic>
        <p:nvPicPr>
          <p:cNvPr id="6" name="Content Placeholder 5" descr="jizh3k6mif7z.jpg"/>
          <p:cNvPicPr>
            <a:picLocks noGrp="1" noChangeAspect="1"/>
          </p:cNvPicPr>
          <p:nvPr>
            <p:ph idx="1"/>
          </p:nvPr>
        </p:nvPicPr>
        <p:blipFill>
          <a:blip r:embed="rId2" cstate="print"/>
          <a:stretch>
            <a:fillRect/>
          </a:stretch>
        </p:blipFill>
        <p:spPr>
          <a:xfrm>
            <a:off x="2133600" y="1524000"/>
            <a:ext cx="4762500" cy="47625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3319272"/>
          </a:xfrm>
        </p:spPr>
        <p:txBody>
          <a:bodyPr>
            <a:normAutofit lnSpcReduction="10000"/>
          </a:bodyPr>
          <a:lstStyle/>
          <a:p>
            <a:r>
              <a:rPr lang="en-US" dirty="0" smtClean="0"/>
              <a:t>Start with the meter off. Remove a test strip from its vial. With clean, dry hands, you may touch the test strip anywhere on its surface. </a:t>
            </a:r>
          </a:p>
          <a:p>
            <a:r>
              <a:rPr lang="en-US" dirty="0" smtClean="0"/>
              <a:t>Insert the test strip into the test port. Make sure the 3 contact bars are facing you. Push the test strip in as far as it</a:t>
            </a:r>
          </a:p>
          <a:p>
            <a:pPr>
              <a:buNone/>
            </a:pPr>
            <a:r>
              <a:rPr lang="en-US" dirty="0" smtClean="0"/>
              <a:t>   will go. </a:t>
            </a:r>
            <a:r>
              <a:rPr lang="en-US" b="1" dirty="0" smtClean="0"/>
              <a:t>Do not bend</a:t>
            </a:r>
            <a:r>
              <a:rPr lang="en-US" dirty="0" smtClean="0"/>
              <a:t> the </a:t>
            </a:r>
          </a:p>
          <a:p>
            <a:pPr>
              <a:buNone/>
            </a:pPr>
            <a:r>
              <a:rPr lang="en-US" dirty="0" smtClean="0"/>
              <a:t>   test strip.</a:t>
            </a:r>
          </a:p>
          <a:p>
            <a:endParaRPr lang="en-US" dirty="0"/>
          </a:p>
        </p:txBody>
      </p:sp>
      <p:sp>
        <p:nvSpPr>
          <p:cNvPr id="3" name="Title 2"/>
          <p:cNvSpPr>
            <a:spLocks noGrp="1"/>
          </p:cNvSpPr>
          <p:nvPr>
            <p:ph type="title"/>
          </p:nvPr>
        </p:nvSpPr>
        <p:spPr>
          <a:xfrm>
            <a:off x="457200" y="228600"/>
            <a:ext cx="8229600" cy="1143000"/>
          </a:xfrm>
        </p:spPr>
        <p:txBody>
          <a:bodyPr>
            <a:normAutofit/>
          </a:bodyPr>
          <a:lstStyle/>
          <a:p>
            <a:r>
              <a:rPr lang="en-US" dirty="0" smtClean="0"/>
              <a:t>Insert a Test Strip </a:t>
            </a:r>
            <a:endParaRPr lang="en-US" dirty="0"/>
          </a:p>
        </p:txBody>
      </p:sp>
      <p:pic>
        <p:nvPicPr>
          <p:cNvPr id="4" name="Picture 3" descr="insert.JPG"/>
          <p:cNvPicPr>
            <a:picLocks noChangeAspect="1"/>
          </p:cNvPicPr>
          <p:nvPr/>
        </p:nvPicPr>
        <p:blipFill>
          <a:blip r:embed="rId2" cstate="print"/>
          <a:stretch>
            <a:fillRect/>
          </a:stretch>
        </p:blipFill>
        <p:spPr>
          <a:xfrm>
            <a:off x="5715000" y="4085341"/>
            <a:ext cx="2971800" cy="2772659"/>
          </a:xfrm>
          <a:prstGeom prst="rect">
            <a:avLst/>
          </a:prstGeom>
        </p:spPr>
      </p:pic>
      <p:pic>
        <p:nvPicPr>
          <p:cNvPr id="5" name="Picture 4" descr="lifescan-onetouch-ultra-test-strips-3.jpg"/>
          <p:cNvPicPr>
            <a:picLocks noChangeAspect="1"/>
          </p:cNvPicPr>
          <p:nvPr/>
        </p:nvPicPr>
        <p:blipFill>
          <a:blip r:embed="rId3" cstate="print"/>
          <a:stretch>
            <a:fillRect/>
          </a:stretch>
        </p:blipFill>
        <p:spPr>
          <a:xfrm>
            <a:off x="5867400" y="152400"/>
            <a:ext cx="2470150" cy="165645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d sample.JPG"/>
          <p:cNvPicPr>
            <a:picLocks noChangeAspect="1"/>
          </p:cNvPicPr>
          <p:nvPr/>
        </p:nvPicPr>
        <p:blipFill>
          <a:blip r:embed="rId2" cstate="print"/>
          <a:stretch>
            <a:fillRect/>
          </a:stretch>
        </p:blipFill>
        <p:spPr>
          <a:xfrm>
            <a:off x="5867400" y="4487174"/>
            <a:ext cx="2590800" cy="2370826"/>
          </a:xfrm>
          <a:prstGeom prst="rect">
            <a:avLst/>
          </a:prstGeom>
        </p:spPr>
      </p:pic>
      <p:sp>
        <p:nvSpPr>
          <p:cNvPr id="2" name="Content Placeholder 1"/>
          <p:cNvSpPr>
            <a:spLocks noGrp="1"/>
          </p:cNvSpPr>
          <p:nvPr>
            <p:ph idx="1"/>
          </p:nvPr>
        </p:nvSpPr>
        <p:spPr>
          <a:xfrm>
            <a:off x="304800" y="1371600"/>
            <a:ext cx="8229600" cy="4191000"/>
          </a:xfrm>
        </p:spPr>
        <p:txBody>
          <a:bodyPr>
            <a:normAutofit fontScale="92500"/>
          </a:bodyPr>
          <a:lstStyle/>
          <a:p>
            <a:r>
              <a:rPr lang="en-US" dirty="0" smtClean="0"/>
              <a:t>Line up the test strip with the blood drop so that the narrow channel on the edge of the test strip is almost touching the edge of the blood drop.</a:t>
            </a:r>
          </a:p>
          <a:p>
            <a:r>
              <a:rPr lang="en-US" dirty="0" smtClean="0"/>
              <a:t>Gently touch the channel to the edge of the blood drop.</a:t>
            </a:r>
          </a:p>
          <a:p>
            <a:r>
              <a:rPr lang="en-US" dirty="0" smtClean="0"/>
              <a:t>Be careful not to push the test strip against </a:t>
            </a:r>
            <a:r>
              <a:rPr lang="en-US" dirty="0" smtClean="0"/>
              <a:t>the</a:t>
            </a:r>
            <a:r>
              <a:rPr lang="en-US" dirty="0" smtClean="0"/>
              <a:t> </a:t>
            </a:r>
            <a:r>
              <a:rPr lang="en-US" dirty="0" smtClean="0"/>
              <a:t>fingertip or the test strip may not fill completely.</a:t>
            </a:r>
          </a:p>
          <a:p>
            <a:r>
              <a:rPr lang="en-US" dirty="0" smtClean="0"/>
              <a:t>Results will appear almost</a:t>
            </a:r>
          </a:p>
          <a:p>
            <a:pPr>
              <a:buNone/>
            </a:pPr>
            <a:r>
              <a:rPr lang="en-US" dirty="0" smtClean="0"/>
              <a:t>   immediately.</a:t>
            </a:r>
          </a:p>
          <a:p>
            <a:endParaRPr lang="en-US" dirty="0"/>
          </a:p>
        </p:txBody>
      </p:sp>
      <p:sp>
        <p:nvSpPr>
          <p:cNvPr id="3" name="Title 2"/>
          <p:cNvSpPr>
            <a:spLocks noGrp="1"/>
          </p:cNvSpPr>
          <p:nvPr>
            <p:ph type="title"/>
          </p:nvPr>
        </p:nvSpPr>
        <p:spPr>
          <a:xfrm>
            <a:off x="304800" y="0"/>
            <a:ext cx="8229600" cy="1143000"/>
          </a:xfrm>
        </p:spPr>
        <p:txBody>
          <a:bodyPr>
            <a:normAutofit/>
          </a:bodyPr>
          <a:lstStyle/>
          <a:p>
            <a:r>
              <a:rPr lang="en-US" dirty="0" smtClean="0"/>
              <a:t>Apply the Sample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243072"/>
          </a:xfrm>
        </p:spPr>
        <p:txBody>
          <a:bodyPr/>
          <a:lstStyle/>
          <a:p>
            <a:r>
              <a:rPr lang="en-US" dirty="0" smtClean="0"/>
              <a:t>The American Association for Clinical Endocrinologists recommends the following targets for blood sugar:</a:t>
            </a:r>
          </a:p>
          <a:p>
            <a:r>
              <a:rPr lang="en-US" dirty="0" smtClean="0"/>
              <a:t>Fasting Glucose: &lt; 110 mg/</a:t>
            </a:r>
            <a:r>
              <a:rPr lang="en-US" dirty="0" err="1" smtClean="0"/>
              <a:t>dL</a:t>
            </a:r>
            <a:endParaRPr lang="en-US" dirty="0" smtClean="0"/>
          </a:p>
          <a:p>
            <a:r>
              <a:rPr lang="en-US" dirty="0" smtClean="0"/>
              <a:t>2 Hour Postprandial (after you eat): &lt;140 mg/</a:t>
            </a:r>
            <a:r>
              <a:rPr lang="en-US" dirty="0" err="1" smtClean="0"/>
              <a:t>dL</a:t>
            </a:r>
            <a:endParaRPr lang="en-US" dirty="0" smtClean="0"/>
          </a:p>
          <a:p>
            <a:endParaRPr lang="en-US" dirty="0"/>
          </a:p>
        </p:txBody>
      </p:sp>
      <p:sp>
        <p:nvSpPr>
          <p:cNvPr id="3" name="Title 2"/>
          <p:cNvSpPr>
            <a:spLocks noGrp="1"/>
          </p:cNvSpPr>
          <p:nvPr>
            <p:ph type="title"/>
          </p:nvPr>
        </p:nvSpPr>
        <p:spPr/>
        <p:txBody>
          <a:bodyPr/>
          <a:lstStyle/>
          <a:p>
            <a:r>
              <a:rPr lang="en-US" dirty="0" smtClean="0"/>
              <a:t>Record Results</a:t>
            </a:r>
            <a:endParaRPr lang="en-US" dirty="0"/>
          </a:p>
        </p:txBody>
      </p:sp>
      <p:pic>
        <p:nvPicPr>
          <p:cNvPr id="4" name="Picture 3" descr="k0278219.jpg"/>
          <p:cNvPicPr>
            <a:picLocks noChangeAspect="1"/>
          </p:cNvPicPr>
          <p:nvPr/>
        </p:nvPicPr>
        <p:blipFill>
          <a:blip r:embed="rId2" cstate="print"/>
          <a:stretch>
            <a:fillRect/>
          </a:stretch>
        </p:blipFill>
        <p:spPr>
          <a:xfrm rot="1191598">
            <a:off x="5442109" y="4286091"/>
            <a:ext cx="2159000" cy="2159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Dr. Morgan’s recommendations</a:t>
            </a:r>
            <a:endParaRPr lang="en-US" dirty="0"/>
          </a:p>
        </p:txBody>
      </p:sp>
      <p:pic>
        <p:nvPicPr>
          <p:cNvPr id="16" name="Content Placeholder 15" descr="DSC01803.JPG"/>
          <p:cNvPicPr>
            <a:picLocks noGrp="1" noChangeAspect="1"/>
          </p:cNvPicPr>
          <p:nvPr>
            <p:ph idx="1"/>
          </p:nvPr>
        </p:nvPicPr>
        <p:blipFill>
          <a:blip r:embed="rId2" cstate="print"/>
          <a:stretch>
            <a:fillRect/>
          </a:stretch>
        </p:blipFill>
        <p:spPr>
          <a:xfrm>
            <a:off x="1554692" y="1481138"/>
            <a:ext cx="6034616" cy="452596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dical-icons-2011.jpg"/>
          <p:cNvPicPr>
            <a:picLocks noGrp="1" noChangeAspect="1"/>
          </p:cNvPicPr>
          <p:nvPr>
            <p:ph idx="1"/>
          </p:nvPr>
        </p:nvPicPr>
        <p:blipFill>
          <a:blip r:embed="rId2" cstate="print"/>
          <a:stretch>
            <a:fillRect/>
          </a:stretch>
        </p:blipFill>
        <p:spPr>
          <a:xfrm>
            <a:off x="2468880" y="1640999"/>
            <a:ext cx="4206240" cy="4206240"/>
          </a:xfrm>
        </p:spPr>
      </p:pic>
      <p:sp>
        <p:nvSpPr>
          <p:cNvPr id="3" name="Title 2"/>
          <p:cNvSpPr>
            <a:spLocks noGrp="1"/>
          </p:cNvSpPr>
          <p:nvPr>
            <p:ph type="title"/>
          </p:nvPr>
        </p:nvSpPr>
        <p:spPr/>
        <p:txBody>
          <a:bodyPr/>
          <a:lstStyle/>
          <a:p>
            <a:r>
              <a:rPr lang="en-US" dirty="0" smtClean="0"/>
              <a:t>Be Prepared</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ubs-6.jpg"/>
          <p:cNvPicPr>
            <a:picLocks noChangeAspect="1"/>
          </p:cNvPicPr>
          <p:nvPr/>
        </p:nvPicPr>
        <p:blipFill>
          <a:blip r:embed="rId2" cstate="print"/>
          <a:stretch>
            <a:fillRect/>
          </a:stretch>
        </p:blipFill>
        <p:spPr>
          <a:xfrm>
            <a:off x="5562600" y="1219200"/>
            <a:ext cx="3581400" cy="3581400"/>
          </a:xfrm>
          <a:prstGeom prst="rect">
            <a:avLst/>
          </a:prstGeom>
        </p:spPr>
      </p:pic>
      <p:sp>
        <p:nvSpPr>
          <p:cNvPr id="2" name="Content Placeholder 1"/>
          <p:cNvSpPr>
            <a:spLocks noGrp="1"/>
          </p:cNvSpPr>
          <p:nvPr>
            <p:ph idx="1"/>
          </p:nvPr>
        </p:nvSpPr>
        <p:spPr/>
        <p:txBody>
          <a:bodyPr>
            <a:normAutofit/>
          </a:bodyPr>
          <a:lstStyle/>
          <a:p>
            <a:endParaRPr lang="en-US" dirty="0" smtClean="0"/>
          </a:p>
          <a:p>
            <a:r>
              <a:rPr lang="en-US" dirty="0" smtClean="0"/>
              <a:t>Patient History Forms</a:t>
            </a:r>
          </a:p>
          <a:p>
            <a:pPr lvl="0"/>
            <a:r>
              <a:rPr lang="en-US" sz="2800" dirty="0" smtClean="0"/>
              <a:t>Stethoscope </a:t>
            </a:r>
          </a:p>
          <a:p>
            <a:pPr lvl="0"/>
            <a:r>
              <a:rPr lang="en-US" sz="2800" dirty="0" smtClean="0"/>
              <a:t>Blood Pressure Cuff </a:t>
            </a:r>
          </a:p>
          <a:p>
            <a:pPr lvl="0"/>
            <a:r>
              <a:rPr lang="en-US" sz="2800" dirty="0" smtClean="0"/>
              <a:t>Hand cleanser spray or lotion</a:t>
            </a:r>
          </a:p>
          <a:p>
            <a:pPr lvl="0"/>
            <a:r>
              <a:rPr lang="en-US" sz="2800" dirty="0" smtClean="0"/>
              <a:t>Surgery gloves</a:t>
            </a:r>
          </a:p>
          <a:p>
            <a:pPr lvl="0"/>
            <a:r>
              <a:rPr lang="en-US" sz="2800" dirty="0" smtClean="0"/>
              <a:t>Face mask </a:t>
            </a:r>
          </a:p>
          <a:p>
            <a:r>
              <a:rPr lang="en-US" sz="2800" dirty="0" smtClean="0"/>
              <a:t>Several tiny packets of alcohol sponges</a:t>
            </a:r>
          </a:p>
          <a:p>
            <a:pPr lvl="0"/>
            <a:r>
              <a:rPr lang="en-US" sz="2800" dirty="0" smtClean="0"/>
              <a:t>Scrubs</a:t>
            </a:r>
          </a:p>
          <a:p>
            <a:pPr lvl="0"/>
            <a:endParaRPr lang="en-US" sz="2800" dirty="0" smtClean="0"/>
          </a:p>
          <a:p>
            <a:endParaRPr lang="en-US" dirty="0" smtClean="0"/>
          </a:p>
          <a:p>
            <a:endParaRPr lang="en-US" dirty="0" smtClean="0"/>
          </a:p>
          <a:p>
            <a:endParaRPr lang="en-US" dirty="0"/>
          </a:p>
        </p:txBody>
      </p:sp>
      <p:sp>
        <p:nvSpPr>
          <p:cNvPr id="3" name="Title 2"/>
          <p:cNvSpPr>
            <a:spLocks noGrp="1"/>
          </p:cNvSpPr>
          <p:nvPr>
            <p:ph type="title"/>
          </p:nvPr>
        </p:nvSpPr>
        <p:spPr>
          <a:xfrm>
            <a:off x="0" y="274638"/>
            <a:ext cx="9144000" cy="563562"/>
          </a:xfrm>
        </p:spPr>
        <p:txBody>
          <a:bodyPr>
            <a:normAutofit fontScale="90000"/>
          </a:bodyPr>
          <a:lstStyle/>
          <a:p>
            <a:pPr algn="ctr"/>
            <a:r>
              <a:rPr lang="en-US" sz="3200" dirty="0" smtClean="0"/>
              <a:t>Each Medical Assistant Should Have Their Own</a:t>
            </a:r>
            <a:endParaRPr lang="en-US" sz="3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53000"/>
          </a:xfrm>
        </p:spPr>
        <p:txBody>
          <a:bodyPr>
            <a:noAutofit/>
          </a:bodyPr>
          <a:lstStyle/>
          <a:p>
            <a:r>
              <a:rPr lang="en-US" sz="2000" dirty="0" smtClean="0"/>
              <a:t>The doctor should bring any and all </a:t>
            </a:r>
            <a:r>
              <a:rPr lang="en-US" sz="2000" dirty="0" smtClean="0"/>
              <a:t>of the </a:t>
            </a:r>
            <a:r>
              <a:rPr lang="en-US" sz="2000" dirty="0" smtClean="0"/>
              <a:t>special equipment she or he may commonly use in general practice. These might be spread out on fresh paper or cloth or they might prefer to keep things in their bag until used. The doctor should have tongue blades and use the </a:t>
            </a:r>
            <a:r>
              <a:rPr lang="en-US" sz="2000" dirty="0" err="1" smtClean="0"/>
              <a:t>otoscope</a:t>
            </a:r>
            <a:r>
              <a:rPr lang="en-US" sz="2000" dirty="0" smtClean="0"/>
              <a:t> light to look in a patient’s mouth, </a:t>
            </a:r>
            <a:r>
              <a:rPr lang="en-US" sz="2000" dirty="0" smtClean="0"/>
              <a:t>ophthalmoscope, </a:t>
            </a:r>
            <a:r>
              <a:rPr lang="en-US" sz="2000" dirty="0" smtClean="0"/>
              <a:t>plus other things they commonly use, like paper temperature gauges, maybe even a small surgery kit. </a:t>
            </a:r>
          </a:p>
          <a:p>
            <a:pPr>
              <a:buNone/>
            </a:pPr>
            <a:endParaRPr lang="en-US" sz="2000" dirty="0" smtClean="0"/>
          </a:p>
          <a:p>
            <a:r>
              <a:rPr lang="en-US" sz="2000" dirty="0" smtClean="0"/>
              <a:t>The Dr. may need--tongue blades,</a:t>
            </a:r>
          </a:p>
          <a:p>
            <a:pPr>
              <a:buNone/>
            </a:pPr>
            <a:r>
              <a:rPr lang="en-US" sz="2000" dirty="0" smtClean="0"/>
              <a:t>   flash light, Surgery gloves, RX pad, </a:t>
            </a:r>
          </a:p>
          <a:p>
            <a:pPr>
              <a:buNone/>
            </a:pPr>
            <a:r>
              <a:rPr lang="en-US" sz="2000" dirty="0" smtClean="0"/>
              <a:t>   mask, stethoscope, blood pressure </a:t>
            </a:r>
          </a:p>
          <a:p>
            <a:pPr>
              <a:buNone/>
            </a:pPr>
            <a:r>
              <a:rPr lang="en-US" sz="2000" dirty="0" smtClean="0"/>
              <a:t>   cuff, alcohol sponges, and wound </a:t>
            </a:r>
          </a:p>
          <a:p>
            <a:pPr>
              <a:buNone/>
            </a:pPr>
            <a:r>
              <a:rPr lang="en-US" sz="2000" dirty="0" smtClean="0"/>
              <a:t>   care supplies. </a:t>
            </a:r>
          </a:p>
          <a:p>
            <a:endParaRPr lang="en-US" sz="2000" dirty="0" smtClean="0"/>
          </a:p>
          <a:p>
            <a:pPr lvl="0"/>
            <a:endParaRPr lang="en-US" sz="2000" dirty="0"/>
          </a:p>
        </p:txBody>
      </p:sp>
      <p:sp>
        <p:nvSpPr>
          <p:cNvPr id="3" name="Title 2"/>
          <p:cNvSpPr>
            <a:spLocks noGrp="1"/>
          </p:cNvSpPr>
          <p:nvPr>
            <p:ph type="title"/>
          </p:nvPr>
        </p:nvSpPr>
        <p:spPr>
          <a:xfrm>
            <a:off x="457200" y="274638"/>
            <a:ext cx="8229600" cy="792162"/>
          </a:xfrm>
        </p:spPr>
        <p:txBody>
          <a:bodyPr/>
          <a:lstStyle/>
          <a:p>
            <a:r>
              <a:rPr lang="en-US" dirty="0" smtClean="0"/>
              <a:t>The Dr.’s Equipment</a:t>
            </a:r>
            <a:endParaRPr lang="en-US" dirty="0"/>
          </a:p>
        </p:txBody>
      </p:sp>
      <p:pic>
        <p:nvPicPr>
          <p:cNvPr id="4" name="Picture 3" descr="Capture.JPG"/>
          <p:cNvPicPr>
            <a:picLocks noChangeAspect="1"/>
          </p:cNvPicPr>
          <p:nvPr/>
        </p:nvPicPr>
        <p:blipFill>
          <a:blip r:embed="rId2" cstate="print"/>
          <a:stretch>
            <a:fillRect/>
          </a:stretch>
        </p:blipFill>
        <p:spPr>
          <a:xfrm>
            <a:off x="5486399" y="3505200"/>
            <a:ext cx="3389065" cy="3124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2862072"/>
          </a:xfrm>
        </p:spPr>
        <p:txBody>
          <a:bodyPr/>
          <a:lstStyle/>
          <a:p>
            <a:r>
              <a:rPr lang="en-US" dirty="0" smtClean="0"/>
              <a:t>The Doctor should bring everything they need.</a:t>
            </a:r>
          </a:p>
          <a:p>
            <a:r>
              <a:rPr lang="en-US" dirty="0" smtClean="0"/>
              <a:t>Medical supply kits for the assistant can be created using supplies found in the storage unit.  Contact a board member prior to your trip to get a kit.</a:t>
            </a:r>
            <a:endParaRPr lang="en-US" dirty="0"/>
          </a:p>
        </p:txBody>
      </p:sp>
      <p:sp>
        <p:nvSpPr>
          <p:cNvPr id="3" name="Title 2"/>
          <p:cNvSpPr>
            <a:spLocks noGrp="1"/>
          </p:cNvSpPr>
          <p:nvPr>
            <p:ph type="title"/>
          </p:nvPr>
        </p:nvSpPr>
        <p:spPr>
          <a:xfrm>
            <a:off x="457200" y="304800"/>
            <a:ext cx="8229600" cy="1143000"/>
          </a:xfrm>
        </p:spPr>
        <p:txBody>
          <a:bodyPr/>
          <a:lstStyle/>
          <a:p>
            <a:r>
              <a:rPr lang="en-US" dirty="0" smtClean="0"/>
              <a:t>Finally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229600" cy="4114800"/>
          </a:xfrm>
        </p:spPr>
        <p:txBody>
          <a:bodyPr>
            <a:normAutofit/>
          </a:bodyPr>
          <a:lstStyle/>
          <a:p>
            <a:pPr lvl="0"/>
            <a:r>
              <a:rPr lang="en-US" dirty="0" smtClean="0"/>
              <a:t>On the patient's chart; Full name, birth date, address, phone number, chief complaint number 1 and 2. </a:t>
            </a:r>
          </a:p>
          <a:p>
            <a:pPr lvl="0"/>
            <a:r>
              <a:rPr lang="en-US" dirty="0" smtClean="0"/>
              <a:t>Next ask, "What medications do you take?  What ones do you have on hand? What do you need a new RX for?“</a:t>
            </a:r>
          </a:p>
          <a:p>
            <a:pPr lvl="0"/>
            <a:r>
              <a:rPr lang="en-US" dirty="0" smtClean="0"/>
              <a:t>Patient information; height and weight is important, even an estimate. </a:t>
            </a:r>
          </a:p>
          <a:p>
            <a:pPr lvl="0"/>
            <a:endParaRPr lang="en-US" dirty="0" smtClean="0"/>
          </a:p>
          <a:p>
            <a:pPr lvl="0"/>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Record Keeping</a:t>
            </a:r>
            <a:br>
              <a:rPr lang="en-US" dirty="0" smtClean="0"/>
            </a:br>
            <a:endParaRPr lang="en-US" dirty="0"/>
          </a:p>
        </p:txBody>
      </p:sp>
      <p:pic>
        <p:nvPicPr>
          <p:cNvPr id="4" name="Picture 3" descr="k0278219.jpg"/>
          <p:cNvPicPr>
            <a:picLocks noChangeAspect="1"/>
          </p:cNvPicPr>
          <p:nvPr/>
        </p:nvPicPr>
        <p:blipFill>
          <a:blip r:embed="rId2" cstate="print"/>
          <a:stretch>
            <a:fillRect/>
          </a:stretch>
        </p:blipFill>
        <p:spPr>
          <a:xfrm>
            <a:off x="6019800" y="4165600"/>
            <a:ext cx="2692400" cy="2692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t history.JPG"/>
          <p:cNvPicPr>
            <a:picLocks noGrp="1" noChangeAspect="1"/>
          </p:cNvPicPr>
          <p:nvPr>
            <p:ph idx="1"/>
          </p:nvPr>
        </p:nvPicPr>
        <p:blipFill>
          <a:blip r:embed="rId2" cstate="print"/>
          <a:stretch>
            <a:fillRect/>
          </a:stretch>
        </p:blipFill>
        <p:spPr>
          <a:xfrm>
            <a:off x="1143000" y="1066800"/>
            <a:ext cx="7919278" cy="4953000"/>
          </a:xfrm>
        </p:spPr>
      </p:pic>
      <p:sp>
        <p:nvSpPr>
          <p:cNvPr id="3" name="Title 2"/>
          <p:cNvSpPr>
            <a:spLocks noGrp="1"/>
          </p:cNvSpPr>
          <p:nvPr>
            <p:ph type="title"/>
          </p:nvPr>
        </p:nvSpPr>
        <p:spPr>
          <a:xfrm>
            <a:off x="457200" y="274638"/>
            <a:ext cx="8229600" cy="868362"/>
          </a:xfrm>
        </p:spPr>
        <p:txBody>
          <a:bodyPr/>
          <a:lstStyle/>
          <a:p>
            <a:r>
              <a:rPr lang="en-US" dirty="0" smtClean="0"/>
              <a:t>Patient History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1rWKHnAFAL._SY300_.jpg"/>
          <p:cNvPicPr>
            <a:picLocks noChangeAspect="1"/>
          </p:cNvPicPr>
          <p:nvPr/>
        </p:nvPicPr>
        <p:blipFill>
          <a:blip r:embed="rId2" cstate="print"/>
          <a:stretch>
            <a:fillRect/>
          </a:stretch>
        </p:blipFill>
        <p:spPr>
          <a:xfrm>
            <a:off x="5867400" y="4000500"/>
            <a:ext cx="2857500" cy="2857500"/>
          </a:xfrm>
          <a:prstGeom prst="rect">
            <a:avLst/>
          </a:prstGeom>
        </p:spPr>
      </p:pic>
      <p:sp>
        <p:nvSpPr>
          <p:cNvPr id="2" name="Content Placeholder 1"/>
          <p:cNvSpPr>
            <a:spLocks noGrp="1"/>
          </p:cNvSpPr>
          <p:nvPr>
            <p:ph idx="1"/>
          </p:nvPr>
        </p:nvSpPr>
        <p:spPr>
          <a:xfrm>
            <a:off x="457200" y="2133600"/>
            <a:ext cx="8229600" cy="3395472"/>
          </a:xfrm>
        </p:spPr>
        <p:txBody>
          <a:bodyPr/>
          <a:lstStyle/>
          <a:p>
            <a:r>
              <a:rPr lang="en-US" dirty="0" smtClean="0"/>
              <a:t>Normal body temperature is about 98.6 degrees Fahrenheit (°F) or 37 degrees Celsius (°C). Your temperature often varies from 1 to 2 °F or ½ to 1 °C. Your temperature is usually lower in the morning and increases during the day. It reaches its high in the late afternoon or evening. </a:t>
            </a:r>
          </a:p>
          <a:p>
            <a:endParaRPr lang="en-US" dirty="0"/>
          </a:p>
        </p:txBody>
      </p:sp>
      <p:sp>
        <p:nvSpPr>
          <p:cNvPr id="3" name="Title 2"/>
          <p:cNvSpPr>
            <a:spLocks noGrp="1"/>
          </p:cNvSpPr>
          <p:nvPr>
            <p:ph type="title"/>
          </p:nvPr>
        </p:nvSpPr>
        <p:spPr/>
        <p:txBody>
          <a:bodyPr/>
          <a:lstStyle/>
          <a:p>
            <a:r>
              <a:rPr lang="en-US" dirty="0" smtClean="0"/>
              <a:t>Temperature Taking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8JsxH4sGong7HQSg6S2Img.jpg"/>
          <p:cNvPicPr>
            <a:picLocks noChangeAspect="1"/>
          </p:cNvPicPr>
          <p:nvPr/>
        </p:nvPicPr>
        <p:blipFill>
          <a:blip r:embed="rId3" cstate="print"/>
          <a:stretch>
            <a:fillRect/>
          </a:stretch>
        </p:blipFill>
        <p:spPr>
          <a:xfrm>
            <a:off x="5927834" y="4267200"/>
            <a:ext cx="3216166" cy="2590800"/>
          </a:xfrm>
          <a:prstGeom prst="rect">
            <a:avLst/>
          </a:prstGeom>
        </p:spPr>
      </p:pic>
      <p:sp>
        <p:nvSpPr>
          <p:cNvPr id="2" name="Content Placeholder 1"/>
          <p:cNvSpPr>
            <a:spLocks noGrp="1"/>
          </p:cNvSpPr>
          <p:nvPr>
            <p:ph idx="1"/>
          </p:nvPr>
        </p:nvSpPr>
        <p:spPr>
          <a:xfrm>
            <a:off x="457200" y="1676400"/>
            <a:ext cx="8229600" cy="4538472"/>
          </a:xfrm>
        </p:spPr>
        <p:txBody>
          <a:bodyPr>
            <a:normAutofit fontScale="77500" lnSpcReduction="20000"/>
          </a:bodyPr>
          <a:lstStyle/>
          <a:p>
            <a:r>
              <a:rPr lang="en-US" sz="2900" dirty="0" smtClean="0"/>
              <a:t>Use a clean thermometer, </a:t>
            </a:r>
          </a:p>
          <a:p>
            <a:r>
              <a:rPr lang="en-US" sz="2900" dirty="0" smtClean="0"/>
              <a:t>Insert thermometer into plastic protective cover. </a:t>
            </a:r>
          </a:p>
          <a:p>
            <a:r>
              <a:rPr lang="en-US" sz="2900" dirty="0" smtClean="0"/>
              <a:t>Peel off the blue protective cover. Remove the backing paper. </a:t>
            </a:r>
          </a:p>
          <a:p>
            <a:r>
              <a:rPr lang="en-US" sz="2900" dirty="0" smtClean="0"/>
              <a:t>Place the thermometer tip under the patients tongue. </a:t>
            </a:r>
          </a:p>
          <a:p>
            <a:r>
              <a:rPr lang="en-US" sz="2900" dirty="0" smtClean="0"/>
              <a:t>Hold the thermometer in the same spot for 40 seconds. </a:t>
            </a:r>
          </a:p>
          <a:p>
            <a:r>
              <a:rPr lang="en-US" sz="2900" dirty="0" smtClean="0"/>
              <a:t>Readings will continue to increase and the F (or C) symbol will flash during measurement. </a:t>
            </a:r>
          </a:p>
          <a:p>
            <a:r>
              <a:rPr lang="en-US" sz="2900" dirty="0" smtClean="0"/>
              <a:t>The thermometer will make a beeping noise when the final reading is done.  Record the temperature and the time. </a:t>
            </a:r>
          </a:p>
          <a:p>
            <a:r>
              <a:rPr lang="en-US" sz="2900" dirty="0" smtClean="0"/>
              <a:t>Because teeth may penetrate the probe</a:t>
            </a:r>
          </a:p>
          <a:p>
            <a:pPr>
              <a:buNone/>
            </a:pPr>
            <a:r>
              <a:rPr lang="en-US" sz="2900" dirty="0" smtClean="0"/>
              <a:t>   cover, clean thermometer with alcohol</a:t>
            </a:r>
            <a:r>
              <a:rPr lang="en-US" dirty="0" smtClean="0"/>
              <a:t>. </a:t>
            </a:r>
          </a:p>
          <a:p>
            <a:endParaRPr lang="en-US" dirty="0"/>
          </a:p>
        </p:txBody>
      </p:sp>
      <p:sp>
        <p:nvSpPr>
          <p:cNvPr id="3" name="Title 2"/>
          <p:cNvSpPr>
            <a:spLocks noGrp="1"/>
          </p:cNvSpPr>
          <p:nvPr>
            <p:ph type="title"/>
          </p:nvPr>
        </p:nvSpPr>
        <p:spPr>
          <a:xfrm>
            <a:off x="457200" y="228600"/>
            <a:ext cx="8229600" cy="1143000"/>
          </a:xfrm>
        </p:spPr>
        <p:txBody>
          <a:bodyPr>
            <a:normAutofit fontScale="90000"/>
          </a:bodyPr>
          <a:lstStyle/>
          <a:p>
            <a:r>
              <a:rPr lang="en-US" dirty="0" smtClean="0"/>
              <a:t>Taking Temperature with a Digital Thermometer</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948</TotalTime>
  <Words>2544</Words>
  <Application>Microsoft Office PowerPoint</Application>
  <PresentationFormat>On-screen Show (4:3)</PresentationFormat>
  <Paragraphs>209</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Los Medicos Voladores</vt:lpstr>
      <vt:lpstr>OUTLINE</vt:lpstr>
      <vt:lpstr>Medical Assistant Procedure</vt:lpstr>
      <vt:lpstr>Dr. Morgan’s Patient Care</vt:lpstr>
      <vt:lpstr>Patient Care       (continued)</vt:lpstr>
      <vt:lpstr>Record Keeping </vt:lpstr>
      <vt:lpstr>Patient History</vt:lpstr>
      <vt:lpstr>Temperature Taking</vt:lpstr>
      <vt:lpstr>Taking Temperature with a Digital Thermometer</vt:lpstr>
      <vt:lpstr>Taking Pulse </vt:lpstr>
      <vt:lpstr>Use your fingers. </vt:lpstr>
      <vt:lpstr>Check and Record Heart Rate. </vt:lpstr>
      <vt:lpstr>Determine the Normal Heart Rate. </vt:lpstr>
      <vt:lpstr>Check the Strength of the Pulse</vt:lpstr>
      <vt:lpstr>Check the Rhythm of the Pulse. </vt:lpstr>
      <vt:lpstr>What To Do If You Can't Find Pulse </vt:lpstr>
      <vt:lpstr>Try Using Fingertips Instead of Laying Fingers Across the Wrist. </vt:lpstr>
      <vt:lpstr>Try Varying the Pressure of your Fingertips on the Wrist. </vt:lpstr>
      <vt:lpstr>Try Pointing the Arm at the Floor. </vt:lpstr>
      <vt:lpstr>Taking Blood Pressure with a Sphygmomanometer</vt:lpstr>
      <vt:lpstr>Setting Up the Equipment  </vt:lpstr>
      <vt:lpstr>Raise Arm to Heart Level. </vt:lpstr>
      <vt:lpstr>Wrap the Cuff around the Upper Arm. </vt:lpstr>
      <vt:lpstr>Make sure the Cuff is Snug, but not too tight. </vt:lpstr>
      <vt:lpstr>Place the Wide Head of the Stethoscope on Arm. </vt:lpstr>
      <vt:lpstr>Take the Rubber Bulb and Tighten the Valve. </vt:lpstr>
      <vt:lpstr>Inflate the Cuff. </vt:lpstr>
      <vt:lpstr>Release the Valve </vt:lpstr>
      <vt:lpstr>Note the Systolic Blood Pressure. </vt:lpstr>
      <vt:lpstr>Note the Diastolic Blood Pressure. </vt:lpstr>
      <vt:lpstr>Understand What the Readings Mean.</vt:lpstr>
      <vt:lpstr>Don't Worry if BP is Low. </vt:lpstr>
      <vt:lpstr>Blood Pressure Testing</vt:lpstr>
      <vt:lpstr>Blood Pressure Testing</vt:lpstr>
      <vt:lpstr>Patient History</vt:lpstr>
      <vt:lpstr>Diabetes Testing</vt:lpstr>
      <vt:lpstr>Diabetes Testing</vt:lpstr>
      <vt:lpstr>Supplies You Will Use</vt:lpstr>
      <vt:lpstr>Test Glucose Meter</vt:lpstr>
      <vt:lpstr>Testing</vt:lpstr>
      <vt:lpstr>Clean Test Site</vt:lpstr>
      <vt:lpstr>Puncture the Site with a Lancing Device</vt:lpstr>
      <vt:lpstr>Step 1  </vt:lpstr>
      <vt:lpstr>Step 2 </vt:lpstr>
      <vt:lpstr>Step 3 </vt:lpstr>
      <vt:lpstr>Step 4</vt:lpstr>
      <vt:lpstr>Step 5</vt:lpstr>
      <vt:lpstr>Step 6</vt:lpstr>
      <vt:lpstr>Step 7 </vt:lpstr>
      <vt:lpstr>Determine Glucose Level</vt:lpstr>
      <vt:lpstr>Insert a Test Strip </vt:lpstr>
      <vt:lpstr>Apply the Sample</vt:lpstr>
      <vt:lpstr>Record Results</vt:lpstr>
      <vt:lpstr>Dr. Morgan’s recommendations</vt:lpstr>
      <vt:lpstr>Be Prepared</vt:lpstr>
      <vt:lpstr>Each Medical Assistant Should Have Their Own</vt:lpstr>
      <vt:lpstr>The Dr.’s Equipment</vt:lpstr>
      <vt:lpstr>Finally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Medicos Voladores</dc:title>
  <dc:creator>Bunny</dc:creator>
  <cp:lastModifiedBy>Bunny</cp:lastModifiedBy>
  <cp:revision>104</cp:revision>
  <dcterms:created xsi:type="dcterms:W3CDTF">2014-05-26T02:06:26Z</dcterms:created>
  <dcterms:modified xsi:type="dcterms:W3CDTF">2014-06-30T21:45:40Z</dcterms:modified>
</cp:coreProperties>
</file>